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
  </p:notesMasterIdLst>
  <p:sldIdLst>
    <p:sldId id="267" r:id="rId2"/>
    <p:sldId id="258" r:id="rId3"/>
    <p:sldId id="261" r:id="rId4"/>
    <p:sldId id="259" r:id="rId5"/>
    <p:sldId id="264" r:id="rId6"/>
    <p:sldId id="262" r:id="rId7"/>
    <p:sldId id="265"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3B769F"/>
    <a:srgbClr val="000000"/>
    <a:srgbClr val="8CBEE1"/>
    <a:srgbClr val="3E6078"/>
    <a:srgbClr val="2F2F2F"/>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E0D1E-67DD-DB25-3B31-F8579E4DE3A2}" v="36" vWet="38" dt="2022-08-28T07:37:40.569"/>
    <p1510:client id="{4EAF70A5-D3DC-D3DB-033C-10D514FD74B2}" v="60" dt="2022-08-28T09:11:27.756"/>
    <p1510:client id="{A3C1029E-7E0A-4746-B748-8219FCCBB163}" v="1220" dt="2022-08-28T09:46:39.661"/>
    <p1510:client id="{A4781C1C-B395-4C41-99FE-7657D7DEF8EC}" v="1677" dt="2022-08-28T09:36:49.562"/>
    <p1510:client id="{F6C02FE6-B9F5-4849-A31F-D2C4E649F5CF}" v="1247" dt="2022-08-28T09:25:53.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73"/>
    <p:restoredTop sz="94720"/>
  </p:normalViewPr>
  <p:slideViewPr>
    <p:cSldViewPr snapToGrid="0">
      <p:cViewPr>
        <p:scale>
          <a:sx n="130" d="100"/>
          <a:sy n="130" d="100"/>
        </p:scale>
        <p:origin x="2832" y="18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1CC952-F816-4E41-997D-D3BCC35CDC3D}" type="datetimeFigureOut">
              <a:rPr lang="en-US" smtClean="0"/>
              <a:t>8/28/22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B55E33-7CC2-AB45-A69F-166E628BA87C}" type="slidenum">
              <a:rPr lang="en-US" smtClean="0"/>
              <a:t>‹#›</a:t>
            </a:fld>
            <a:endParaRPr lang="en-US"/>
          </a:p>
        </p:txBody>
      </p:sp>
    </p:spTree>
    <p:extLst>
      <p:ext uri="{BB962C8B-B14F-4D97-AF65-F5344CB8AC3E}">
        <p14:creationId xmlns:p14="http://schemas.microsoft.com/office/powerpoint/2010/main" val="2110514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B55E33-7CC2-AB45-A69F-166E628BA87C}" type="slidenum">
              <a:rPr lang="en-US" smtClean="0"/>
              <a:t>1</a:t>
            </a:fld>
            <a:endParaRPr lang="en-US"/>
          </a:p>
        </p:txBody>
      </p:sp>
    </p:spTree>
    <p:extLst>
      <p:ext uri="{BB962C8B-B14F-4D97-AF65-F5344CB8AC3E}">
        <p14:creationId xmlns:p14="http://schemas.microsoft.com/office/powerpoint/2010/main" val="312873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a:solidFill>
                  <a:schemeClr val="tx1"/>
                </a:solidFill>
                <a:effectLst/>
                <a:latin typeface="+mn-lt"/>
                <a:ea typeface="+mn-ea"/>
                <a:cs typeface="+mn-cs"/>
              </a:rPr>
              <a:t>With Goldman Sachs’ current array of digital banking services and longstanding history, we see this as an amazing opportunity for GS to enter the space as an industry gold standard. By having a marketplace of its open-banking services, with specific services tuned for fintech start ups, GS can helm the risk management of the industry, in turn creating value for itself, the industry, and most importantly, create safety for the millions of users across Southeast Asia.</a:t>
            </a:r>
            <a:endParaRPr lang="en-SG" b="0">
              <a:effectLst/>
            </a:endParaRPr>
          </a:p>
          <a:p>
            <a:pPr rtl="0"/>
            <a:br>
              <a:rPr lang="en-SG" b="0">
                <a:effectLst/>
              </a:rPr>
            </a:br>
            <a:r>
              <a:rPr lang="en-SG" sz="1200" b="0" i="0" u="none" strike="noStrike" kern="1200">
                <a:solidFill>
                  <a:schemeClr val="tx1"/>
                </a:solidFill>
                <a:effectLst/>
                <a:latin typeface="+mn-lt"/>
                <a:ea typeface="+mn-ea"/>
                <a:cs typeface="+mn-cs"/>
              </a:rPr>
              <a:t>Thus, our solution is to launch the GS </a:t>
            </a:r>
            <a:r>
              <a:rPr lang="en-SG" sz="1200" b="0" i="0" u="none" strike="noStrike" kern="1200" err="1">
                <a:solidFill>
                  <a:schemeClr val="tx1"/>
                </a:solidFill>
                <a:effectLst/>
                <a:latin typeface="+mn-lt"/>
                <a:ea typeface="+mn-ea"/>
                <a:cs typeface="+mn-cs"/>
              </a:rPr>
              <a:t>serviceExchange</a:t>
            </a:r>
            <a:r>
              <a:rPr lang="en-SG" sz="1200" b="0" i="0" u="none" strike="noStrike" kern="1200">
                <a:solidFill>
                  <a:schemeClr val="tx1"/>
                </a:solidFill>
                <a:effectLst/>
                <a:latin typeface="+mn-lt"/>
                <a:ea typeface="+mn-ea"/>
                <a:cs typeface="+mn-cs"/>
              </a:rPr>
              <a:t>, a web-based integrated marketplace for businesses to integrate their industry-standard services and monitor all transactions in one place.</a:t>
            </a:r>
            <a:endParaRPr lang="en-SG" b="0">
              <a:effectLst/>
            </a:endParaRPr>
          </a:p>
          <a:p>
            <a:br>
              <a:rPr lang="en-SG"/>
            </a:br>
            <a:endParaRPr lang="en-US"/>
          </a:p>
        </p:txBody>
      </p:sp>
      <p:sp>
        <p:nvSpPr>
          <p:cNvPr id="4" name="Slide Number Placeholder 3"/>
          <p:cNvSpPr>
            <a:spLocks noGrp="1"/>
          </p:cNvSpPr>
          <p:nvPr>
            <p:ph type="sldNum" sz="quarter" idx="5"/>
          </p:nvPr>
        </p:nvSpPr>
        <p:spPr/>
        <p:txBody>
          <a:bodyPr/>
          <a:lstStyle/>
          <a:p>
            <a:fld id="{01B55E33-7CC2-AB45-A69F-166E628BA87C}" type="slidenum">
              <a:rPr lang="en-US" smtClean="0"/>
              <a:t>3</a:t>
            </a:fld>
            <a:endParaRPr lang="en-US"/>
          </a:p>
        </p:txBody>
      </p:sp>
    </p:spTree>
    <p:extLst>
      <p:ext uri="{BB962C8B-B14F-4D97-AF65-F5344CB8AC3E}">
        <p14:creationId xmlns:p14="http://schemas.microsoft.com/office/powerpoint/2010/main" val="1142719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584E92-C77F-1615-0243-2CF7411E0BCD}"/>
              </a:ext>
            </a:extLst>
          </p:cNvPr>
          <p:cNvSpPr>
            <a:spLocks noGrp="1"/>
          </p:cNvSpPr>
          <p:nvPr>
            <p:ph type="sldNum" sz="quarter" idx="12"/>
          </p:nvPr>
        </p:nvSpPr>
        <p:spPr>
          <a:xfrm>
            <a:off x="8995363" y="6345212"/>
            <a:ext cx="2743200" cy="365125"/>
          </a:xfrm>
        </p:spPr>
        <p:txBody>
          <a:bodyPr/>
          <a:lstStyle>
            <a:lvl1pPr>
              <a:defRPr b="0" i="0">
                <a:solidFill>
                  <a:srgbClr val="2F2F2F"/>
                </a:solidFill>
                <a:latin typeface="Goldman Sans" panose="020B0603020203020204" pitchFamily="34" charset="0"/>
                <a:cs typeface="Goldman Sans" panose="020B0603020203020204" pitchFamily="34" charset="0"/>
              </a:defRPr>
            </a:lvl1pPr>
          </a:lstStyle>
          <a:p>
            <a:fld id="{B244D9F1-4128-074F-A2B4-5F56798B1E32}" type="slidenum">
              <a:rPr lang="en-US" smtClean="0"/>
              <a:pPr/>
              <a:t>‹#›</a:t>
            </a:fld>
            <a:endParaRPr lang="en-US"/>
          </a:p>
        </p:txBody>
      </p:sp>
      <p:sp>
        <p:nvSpPr>
          <p:cNvPr id="6" name="TextBox 5">
            <a:extLst>
              <a:ext uri="{FF2B5EF4-FFF2-40B4-BE49-F238E27FC236}">
                <a16:creationId xmlns:a16="http://schemas.microsoft.com/office/drawing/2014/main" id="{484AC58C-1F87-CEBD-3CA7-6336E9E80850}"/>
              </a:ext>
            </a:extLst>
          </p:cNvPr>
          <p:cNvSpPr txBox="1"/>
          <p:nvPr userDrawn="1"/>
        </p:nvSpPr>
        <p:spPr>
          <a:xfrm>
            <a:off x="382137" y="6414677"/>
            <a:ext cx="790601" cy="276999"/>
          </a:xfrm>
          <a:prstGeom prst="rect">
            <a:avLst/>
          </a:prstGeom>
          <a:noFill/>
        </p:spPr>
        <p:txBody>
          <a:bodyPr wrap="none" rtlCol="0">
            <a:spAutoFit/>
          </a:bodyPr>
          <a:lstStyle/>
          <a:p>
            <a:r>
              <a:rPr lang="en-US" sz="1200" b="0" i="0">
                <a:solidFill>
                  <a:srgbClr val="757575"/>
                </a:solidFill>
                <a:latin typeface="Goldman Sans Light" panose="020B0503020203020204" pitchFamily="34" charset="0"/>
                <a:cs typeface="Goldman Sans Light" panose="020B0503020203020204" pitchFamily="34" charset="0"/>
              </a:rPr>
              <a:t>Problem</a:t>
            </a:r>
          </a:p>
        </p:txBody>
      </p:sp>
      <p:sp>
        <p:nvSpPr>
          <p:cNvPr id="7" name="TextBox 6">
            <a:extLst>
              <a:ext uri="{FF2B5EF4-FFF2-40B4-BE49-F238E27FC236}">
                <a16:creationId xmlns:a16="http://schemas.microsoft.com/office/drawing/2014/main" id="{B23B39F1-DB48-3947-EBB8-FC3254110880}"/>
              </a:ext>
            </a:extLst>
          </p:cNvPr>
          <p:cNvSpPr txBox="1"/>
          <p:nvPr userDrawn="1"/>
        </p:nvSpPr>
        <p:spPr>
          <a:xfrm>
            <a:off x="1810645" y="6417410"/>
            <a:ext cx="790601" cy="276999"/>
          </a:xfrm>
          <a:prstGeom prst="rect">
            <a:avLst/>
          </a:prstGeom>
          <a:noFill/>
        </p:spPr>
        <p:txBody>
          <a:bodyPr wrap="none" rtlCol="0">
            <a:spAutoFit/>
          </a:bodyPr>
          <a:lstStyle/>
          <a:p>
            <a:r>
              <a:rPr lang="en-US" sz="1200" b="1" i="0">
                <a:solidFill>
                  <a:srgbClr val="3E6078"/>
                </a:solidFill>
                <a:latin typeface="Goldman Sans" panose="020B0603020203020204" pitchFamily="34" charset="0"/>
                <a:cs typeface="Goldman Sans" panose="020B0603020203020204" pitchFamily="34" charset="0"/>
              </a:rPr>
              <a:t>Solution</a:t>
            </a:r>
          </a:p>
        </p:txBody>
      </p:sp>
      <p:sp>
        <p:nvSpPr>
          <p:cNvPr id="8" name="TextBox 7">
            <a:extLst>
              <a:ext uri="{FF2B5EF4-FFF2-40B4-BE49-F238E27FC236}">
                <a16:creationId xmlns:a16="http://schemas.microsoft.com/office/drawing/2014/main" id="{8E801E5B-9E64-97AE-E2CC-DC84C2FA01B1}"/>
              </a:ext>
            </a:extLst>
          </p:cNvPr>
          <p:cNvSpPr txBox="1"/>
          <p:nvPr userDrawn="1"/>
        </p:nvSpPr>
        <p:spPr>
          <a:xfrm>
            <a:off x="3216579" y="6417238"/>
            <a:ext cx="1028743" cy="276999"/>
          </a:xfrm>
          <a:prstGeom prst="rect">
            <a:avLst/>
          </a:prstGeom>
          <a:noFill/>
        </p:spPr>
        <p:txBody>
          <a:bodyPr wrap="none" rtlCol="0">
            <a:spAutoFit/>
          </a:bodyPr>
          <a:lstStyle/>
          <a:p>
            <a:r>
              <a:rPr lang="en-US" sz="1200">
                <a:solidFill>
                  <a:srgbClr val="757575"/>
                </a:solidFill>
                <a:latin typeface="Goldman Sans Light" panose="020B0503020203020204" pitchFamily="34" charset="0"/>
                <a:cs typeface="Goldman Sans Light" panose="020B0503020203020204" pitchFamily="34" charset="0"/>
              </a:rPr>
              <a:t>Architecture</a:t>
            </a:r>
          </a:p>
        </p:txBody>
      </p:sp>
      <p:sp>
        <p:nvSpPr>
          <p:cNvPr id="9" name="TextBox 8">
            <a:extLst>
              <a:ext uri="{FF2B5EF4-FFF2-40B4-BE49-F238E27FC236}">
                <a16:creationId xmlns:a16="http://schemas.microsoft.com/office/drawing/2014/main" id="{3B964F21-9193-99AF-701C-05777804B4B6}"/>
              </a:ext>
            </a:extLst>
          </p:cNvPr>
          <p:cNvSpPr txBox="1"/>
          <p:nvPr userDrawn="1"/>
        </p:nvSpPr>
        <p:spPr>
          <a:xfrm>
            <a:off x="4886303" y="6414676"/>
            <a:ext cx="580608" cy="276999"/>
          </a:xfrm>
          <a:prstGeom prst="rect">
            <a:avLst/>
          </a:prstGeom>
          <a:noFill/>
        </p:spPr>
        <p:txBody>
          <a:bodyPr wrap="none" lIns="91440" tIns="45720" rIns="91440" bIns="45720" rtlCol="0" anchor="t">
            <a:spAutoFit/>
          </a:bodyPr>
          <a:lstStyle/>
          <a:p>
            <a:r>
              <a:rPr lang="en-US" sz="1200">
                <a:solidFill>
                  <a:srgbClr val="757575"/>
                </a:solidFill>
                <a:latin typeface="Goldman Sans Light" panose="020B0503020203020204" pitchFamily="34" charset="0"/>
                <a:cs typeface="Goldman Sans Light" panose="020B0503020203020204" pitchFamily="34" charset="0"/>
              </a:rPr>
              <a:t>Demo</a:t>
            </a:r>
            <a:endParaRPr lang="en-US">
              <a:solidFill>
                <a:srgbClr val="757575"/>
              </a:solidFill>
              <a:latin typeface="Goldman Sans Light" panose="020B0503020203020204" pitchFamily="34" charset="0"/>
              <a:cs typeface="Goldman Sans Light" panose="020B0503020203020204" pitchFamily="34" charset="0"/>
            </a:endParaRPr>
          </a:p>
        </p:txBody>
      </p:sp>
      <p:sp>
        <p:nvSpPr>
          <p:cNvPr id="10" name="TextBox 9">
            <a:extLst>
              <a:ext uri="{FF2B5EF4-FFF2-40B4-BE49-F238E27FC236}">
                <a16:creationId xmlns:a16="http://schemas.microsoft.com/office/drawing/2014/main" id="{E63CC6EE-CD71-EEF9-AC9B-3E0BAED6B426}"/>
              </a:ext>
            </a:extLst>
          </p:cNvPr>
          <p:cNvSpPr txBox="1"/>
          <p:nvPr userDrawn="1"/>
        </p:nvSpPr>
        <p:spPr>
          <a:xfrm>
            <a:off x="6107892" y="6414676"/>
            <a:ext cx="1164871" cy="276999"/>
          </a:xfrm>
          <a:prstGeom prst="rect">
            <a:avLst/>
          </a:prstGeom>
          <a:noFill/>
        </p:spPr>
        <p:txBody>
          <a:bodyPr wrap="none" lIns="91440" tIns="45720" rIns="91440" bIns="45720" rtlCol="0" anchor="t">
            <a:spAutoFit/>
          </a:bodyPr>
          <a:lstStyle/>
          <a:p>
            <a:r>
              <a:rPr lang="en-US" sz="1200">
                <a:solidFill>
                  <a:srgbClr val="757575"/>
                </a:solidFill>
                <a:latin typeface="Goldman Sans Light" panose="020B0503020203020204" pitchFamily="34" charset="0"/>
                <a:cs typeface="Goldman Sans Light" panose="020B0503020203020204" pitchFamily="34" charset="0"/>
              </a:rPr>
              <a:t>Improvements</a:t>
            </a:r>
            <a:endParaRPr lang="en-US">
              <a:solidFill>
                <a:srgbClr val="757575"/>
              </a:solidFill>
              <a:latin typeface="Goldman Sans Light" panose="020B0503020203020204" pitchFamily="34" charset="0"/>
              <a:cs typeface="Goldman Sans Light" panose="020B0503020203020204" pitchFamily="34" charset="0"/>
            </a:endParaRPr>
          </a:p>
        </p:txBody>
      </p:sp>
      <p:sp>
        <p:nvSpPr>
          <p:cNvPr id="11" name="Rectangle 10">
            <a:extLst>
              <a:ext uri="{FF2B5EF4-FFF2-40B4-BE49-F238E27FC236}">
                <a16:creationId xmlns:a16="http://schemas.microsoft.com/office/drawing/2014/main" id="{7CF998A2-F9DC-85B5-6E05-0669BB07B39C}"/>
              </a:ext>
            </a:extLst>
          </p:cNvPr>
          <p:cNvSpPr/>
          <p:nvPr userDrawn="1"/>
        </p:nvSpPr>
        <p:spPr>
          <a:xfrm>
            <a:off x="1881945" y="6691676"/>
            <a:ext cx="648000" cy="18000"/>
          </a:xfrm>
          <a:prstGeom prst="rect">
            <a:avLst/>
          </a:prstGeom>
          <a:solidFill>
            <a:srgbClr val="3E6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A4532C-1BD3-F783-3809-2BC5B0ECBCAB}"/>
              </a:ext>
            </a:extLst>
          </p:cNvPr>
          <p:cNvSpPr/>
          <p:nvPr userDrawn="1"/>
        </p:nvSpPr>
        <p:spPr>
          <a:xfrm>
            <a:off x="0" y="0"/>
            <a:ext cx="12192000" cy="805218"/>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tableware, clipart, dishware&#10;&#10;Description automatically generated">
            <a:extLst>
              <a:ext uri="{FF2B5EF4-FFF2-40B4-BE49-F238E27FC236}">
                <a16:creationId xmlns:a16="http://schemas.microsoft.com/office/drawing/2014/main" id="{3D3BA34F-25B3-1740-49A3-235483B1D9EE}"/>
              </a:ext>
            </a:extLst>
          </p:cNvPr>
          <p:cNvPicPr>
            <a:picLocks noChangeAspect="1"/>
          </p:cNvPicPr>
          <p:nvPr userDrawn="1"/>
        </p:nvPicPr>
        <p:blipFill>
          <a:blip r:embed="rId2"/>
          <a:stretch>
            <a:fillRect/>
          </a:stretch>
        </p:blipFill>
        <p:spPr>
          <a:xfrm>
            <a:off x="10662124" y="115674"/>
            <a:ext cx="1147739" cy="573870"/>
          </a:xfrm>
          <a:prstGeom prst="rect">
            <a:avLst/>
          </a:prstGeom>
        </p:spPr>
      </p:pic>
      <p:sp>
        <p:nvSpPr>
          <p:cNvPr id="2" name="Title 1">
            <a:extLst>
              <a:ext uri="{FF2B5EF4-FFF2-40B4-BE49-F238E27FC236}">
                <a16:creationId xmlns:a16="http://schemas.microsoft.com/office/drawing/2014/main" id="{F268E331-180F-4243-FA22-64216695356F}"/>
              </a:ext>
            </a:extLst>
          </p:cNvPr>
          <p:cNvSpPr>
            <a:spLocks noGrp="1"/>
          </p:cNvSpPr>
          <p:nvPr>
            <p:ph type="title" hasCustomPrompt="1"/>
          </p:nvPr>
        </p:nvSpPr>
        <p:spPr>
          <a:xfrm>
            <a:off x="382137" y="163591"/>
            <a:ext cx="9897850" cy="601418"/>
          </a:xfrm>
        </p:spPr>
        <p:txBody>
          <a:bodyPr>
            <a:normAutofit/>
          </a:bodyPr>
          <a:lstStyle>
            <a:lvl1pPr>
              <a:defRPr sz="2800" b="0" i="0">
                <a:solidFill>
                  <a:schemeClr val="bg1"/>
                </a:solidFill>
                <a:latin typeface="Goldman Sans Medium" panose="020B0603020203020204" pitchFamily="34" charset="0"/>
                <a:cs typeface="Goldman Sans Medium" panose="020B0603020203020204" pitchFamily="34" charset="0"/>
              </a:defRPr>
            </a:lvl1pPr>
          </a:lstStyle>
          <a:p>
            <a:r>
              <a:rPr lang="en-GB"/>
              <a:t>Title</a:t>
            </a:r>
            <a:endParaRPr lang="en-US"/>
          </a:p>
        </p:txBody>
      </p:sp>
    </p:spTree>
    <p:extLst>
      <p:ext uri="{BB962C8B-B14F-4D97-AF65-F5344CB8AC3E}">
        <p14:creationId xmlns:p14="http://schemas.microsoft.com/office/powerpoint/2010/main" val="3539239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584E92-C77F-1615-0243-2CF7411E0BCD}"/>
              </a:ext>
            </a:extLst>
          </p:cNvPr>
          <p:cNvSpPr>
            <a:spLocks noGrp="1"/>
          </p:cNvSpPr>
          <p:nvPr>
            <p:ph type="sldNum" sz="quarter" idx="12"/>
          </p:nvPr>
        </p:nvSpPr>
        <p:spPr>
          <a:xfrm>
            <a:off x="8995363" y="6345212"/>
            <a:ext cx="2743200" cy="365125"/>
          </a:xfrm>
        </p:spPr>
        <p:txBody>
          <a:bodyPr/>
          <a:lstStyle>
            <a:lvl1pPr>
              <a:defRPr b="0" i="0">
                <a:solidFill>
                  <a:srgbClr val="2F2F2F"/>
                </a:solidFill>
                <a:latin typeface="Goldman Sans" panose="020B0603020203020204" pitchFamily="34" charset="0"/>
                <a:cs typeface="Goldman Sans" panose="020B0603020203020204" pitchFamily="34" charset="0"/>
              </a:defRPr>
            </a:lvl1pPr>
          </a:lstStyle>
          <a:p>
            <a:fld id="{B244D9F1-4128-074F-A2B4-5F56798B1E32}" type="slidenum">
              <a:rPr lang="en-US" smtClean="0"/>
              <a:pPr/>
              <a:t>‹#›</a:t>
            </a:fld>
            <a:endParaRPr lang="en-US"/>
          </a:p>
        </p:txBody>
      </p:sp>
      <p:sp>
        <p:nvSpPr>
          <p:cNvPr id="6" name="TextBox 5">
            <a:extLst>
              <a:ext uri="{FF2B5EF4-FFF2-40B4-BE49-F238E27FC236}">
                <a16:creationId xmlns:a16="http://schemas.microsoft.com/office/drawing/2014/main" id="{484AC58C-1F87-CEBD-3CA7-6336E9E80850}"/>
              </a:ext>
            </a:extLst>
          </p:cNvPr>
          <p:cNvSpPr txBox="1"/>
          <p:nvPr userDrawn="1"/>
        </p:nvSpPr>
        <p:spPr>
          <a:xfrm>
            <a:off x="382137" y="6414677"/>
            <a:ext cx="790601" cy="276999"/>
          </a:xfrm>
          <a:prstGeom prst="rect">
            <a:avLst/>
          </a:prstGeom>
          <a:noFill/>
        </p:spPr>
        <p:txBody>
          <a:bodyPr wrap="none" rtlCol="0">
            <a:spAutoFit/>
          </a:bodyPr>
          <a:lstStyle/>
          <a:p>
            <a:r>
              <a:rPr lang="en-US" sz="1200" b="0" i="0">
                <a:solidFill>
                  <a:srgbClr val="757575"/>
                </a:solidFill>
                <a:latin typeface="Goldman Sans Light" panose="020B0503020203020204" pitchFamily="34" charset="0"/>
                <a:cs typeface="Goldman Sans Light" panose="020B0503020203020204" pitchFamily="34" charset="0"/>
              </a:rPr>
              <a:t>Problem</a:t>
            </a:r>
          </a:p>
        </p:txBody>
      </p:sp>
      <p:sp>
        <p:nvSpPr>
          <p:cNvPr id="7" name="TextBox 6">
            <a:extLst>
              <a:ext uri="{FF2B5EF4-FFF2-40B4-BE49-F238E27FC236}">
                <a16:creationId xmlns:a16="http://schemas.microsoft.com/office/drawing/2014/main" id="{B23B39F1-DB48-3947-EBB8-FC3254110880}"/>
              </a:ext>
            </a:extLst>
          </p:cNvPr>
          <p:cNvSpPr txBox="1"/>
          <p:nvPr userDrawn="1"/>
        </p:nvSpPr>
        <p:spPr>
          <a:xfrm>
            <a:off x="1810645" y="6417410"/>
            <a:ext cx="752129" cy="276999"/>
          </a:xfrm>
          <a:prstGeom prst="rect">
            <a:avLst/>
          </a:prstGeom>
          <a:noFill/>
        </p:spPr>
        <p:txBody>
          <a:bodyPr wrap="none" rtlCol="0">
            <a:spAutoFit/>
          </a:bodyPr>
          <a:lstStyle/>
          <a:p>
            <a:r>
              <a:rPr lang="en-US" sz="1200" b="0" i="0">
                <a:solidFill>
                  <a:srgbClr val="757575"/>
                </a:solidFill>
                <a:latin typeface="Goldman Sans Light" panose="020B0503020203020204" pitchFamily="34" charset="0"/>
                <a:cs typeface="Goldman Sans Light" panose="020B0503020203020204" pitchFamily="34" charset="0"/>
              </a:rPr>
              <a:t>Solution</a:t>
            </a:r>
          </a:p>
        </p:txBody>
      </p:sp>
      <p:sp>
        <p:nvSpPr>
          <p:cNvPr id="8" name="TextBox 7">
            <a:extLst>
              <a:ext uri="{FF2B5EF4-FFF2-40B4-BE49-F238E27FC236}">
                <a16:creationId xmlns:a16="http://schemas.microsoft.com/office/drawing/2014/main" id="{8E801E5B-9E64-97AE-E2CC-DC84C2FA01B1}"/>
              </a:ext>
            </a:extLst>
          </p:cNvPr>
          <p:cNvSpPr txBox="1"/>
          <p:nvPr userDrawn="1"/>
        </p:nvSpPr>
        <p:spPr>
          <a:xfrm>
            <a:off x="3216579" y="6417238"/>
            <a:ext cx="1028743" cy="276999"/>
          </a:xfrm>
          <a:prstGeom prst="rect">
            <a:avLst/>
          </a:prstGeom>
          <a:noFill/>
        </p:spPr>
        <p:txBody>
          <a:bodyPr wrap="none" rtlCol="0">
            <a:spAutoFit/>
          </a:bodyPr>
          <a:lstStyle/>
          <a:p>
            <a:r>
              <a:rPr lang="en-US" sz="1200" b="0" i="0">
                <a:solidFill>
                  <a:srgbClr val="757575"/>
                </a:solidFill>
                <a:latin typeface="Goldman Sans Light" panose="020B0503020203020204" pitchFamily="34" charset="0"/>
                <a:cs typeface="Goldman Sans Light" panose="020B0503020203020204" pitchFamily="34" charset="0"/>
              </a:rPr>
              <a:t>Architecture</a:t>
            </a:r>
          </a:p>
        </p:txBody>
      </p:sp>
      <p:sp>
        <p:nvSpPr>
          <p:cNvPr id="9" name="TextBox 8">
            <a:extLst>
              <a:ext uri="{FF2B5EF4-FFF2-40B4-BE49-F238E27FC236}">
                <a16:creationId xmlns:a16="http://schemas.microsoft.com/office/drawing/2014/main" id="{3B964F21-9193-99AF-701C-05777804B4B6}"/>
              </a:ext>
            </a:extLst>
          </p:cNvPr>
          <p:cNvSpPr txBox="1"/>
          <p:nvPr userDrawn="1"/>
        </p:nvSpPr>
        <p:spPr>
          <a:xfrm>
            <a:off x="4886303" y="6414676"/>
            <a:ext cx="596638" cy="276999"/>
          </a:xfrm>
          <a:prstGeom prst="rect">
            <a:avLst/>
          </a:prstGeom>
          <a:noFill/>
        </p:spPr>
        <p:txBody>
          <a:bodyPr wrap="none" lIns="91440" tIns="45720" rIns="91440" bIns="45720" rtlCol="0" anchor="t">
            <a:spAutoFit/>
          </a:bodyPr>
          <a:lstStyle/>
          <a:p>
            <a:r>
              <a:rPr lang="en-US" sz="1200" b="0" i="0">
                <a:solidFill>
                  <a:srgbClr val="757575"/>
                </a:solidFill>
                <a:latin typeface="Goldman Sans Light" panose="020B0503020203020204" pitchFamily="34" charset="0"/>
                <a:cs typeface="Goldman Sans Light" panose="020B0503020203020204" pitchFamily="34" charset="0"/>
              </a:rPr>
              <a:t>Demo</a:t>
            </a:r>
            <a:endParaRPr lang="en-US" b="0" i="0">
              <a:solidFill>
                <a:srgbClr val="757575"/>
              </a:solidFill>
              <a:latin typeface="Goldman Sans Light" panose="020B0503020203020204" pitchFamily="34" charset="0"/>
              <a:cs typeface="Goldman Sans Light" panose="020B0503020203020204" pitchFamily="34" charset="0"/>
            </a:endParaRPr>
          </a:p>
        </p:txBody>
      </p:sp>
      <p:sp>
        <p:nvSpPr>
          <p:cNvPr id="10" name="TextBox 9">
            <a:extLst>
              <a:ext uri="{FF2B5EF4-FFF2-40B4-BE49-F238E27FC236}">
                <a16:creationId xmlns:a16="http://schemas.microsoft.com/office/drawing/2014/main" id="{E63CC6EE-CD71-EEF9-AC9B-3E0BAED6B426}"/>
              </a:ext>
            </a:extLst>
          </p:cNvPr>
          <p:cNvSpPr txBox="1"/>
          <p:nvPr userDrawn="1"/>
        </p:nvSpPr>
        <p:spPr>
          <a:xfrm>
            <a:off x="6107892" y="6414676"/>
            <a:ext cx="1219373" cy="276999"/>
          </a:xfrm>
          <a:prstGeom prst="rect">
            <a:avLst/>
          </a:prstGeom>
          <a:noFill/>
        </p:spPr>
        <p:txBody>
          <a:bodyPr wrap="none" lIns="91440" tIns="45720" rIns="91440" bIns="45720" rtlCol="0" anchor="t">
            <a:spAutoFit/>
          </a:bodyPr>
          <a:lstStyle/>
          <a:p>
            <a:r>
              <a:rPr lang="en-US" sz="1200" b="1" i="0">
                <a:solidFill>
                  <a:srgbClr val="3E6078"/>
                </a:solidFill>
                <a:latin typeface="Goldman Sans" panose="020B0603020203020204" pitchFamily="34" charset="0"/>
                <a:cs typeface="Goldman Sans" panose="020B0603020203020204" pitchFamily="34" charset="0"/>
              </a:rPr>
              <a:t>Improvements</a:t>
            </a:r>
            <a:endParaRPr lang="en-US" b="1" i="0">
              <a:solidFill>
                <a:srgbClr val="3E6078"/>
              </a:solidFill>
              <a:latin typeface="Goldman Sans" panose="020B0603020203020204" pitchFamily="34" charset="0"/>
              <a:cs typeface="Goldman Sans" panose="020B0603020203020204" pitchFamily="34" charset="0"/>
            </a:endParaRPr>
          </a:p>
        </p:txBody>
      </p:sp>
      <p:sp>
        <p:nvSpPr>
          <p:cNvPr id="11" name="Rectangle 10">
            <a:extLst>
              <a:ext uri="{FF2B5EF4-FFF2-40B4-BE49-F238E27FC236}">
                <a16:creationId xmlns:a16="http://schemas.microsoft.com/office/drawing/2014/main" id="{7CF998A2-F9DC-85B5-6E05-0669BB07B39C}"/>
              </a:ext>
            </a:extLst>
          </p:cNvPr>
          <p:cNvSpPr/>
          <p:nvPr userDrawn="1"/>
        </p:nvSpPr>
        <p:spPr>
          <a:xfrm>
            <a:off x="6195152" y="6691676"/>
            <a:ext cx="1044000" cy="18000"/>
          </a:xfrm>
          <a:prstGeom prst="rect">
            <a:avLst/>
          </a:prstGeom>
          <a:solidFill>
            <a:srgbClr val="3E6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A4532C-1BD3-F783-3809-2BC5B0ECBCAB}"/>
              </a:ext>
            </a:extLst>
          </p:cNvPr>
          <p:cNvSpPr/>
          <p:nvPr userDrawn="1"/>
        </p:nvSpPr>
        <p:spPr>
          <a:xfrm>
            <a:off x="0" y="0"/>
            <a:ext cx="12192000" cy="805218"/>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tableware, clipart, dishware&#10;&#10;Description automatically generated">
            <a:extLst>
              <a:ext uri="{FF2B5EF4-FFF2-40B4-BE49-F238E27FC236}">
                <a16:creationId xmlns:a16="http://schemas.microsoft.com/office/drawing/2014/main" id="{3D3BA34F-25B3-1740-49A3-235483B1D9EE}"/>
              </a:ext>
            </a:extLst>
          </p:cNvPr>
          <p:cNvPicPr>
            <a:picLocks noChangeAspect="1"/>
          </p:cNvPicPr>
          <p:nvPr userDrawn="1"/>
        </p:nvPicPr>
        <p:blipFill>
          <a:blip r:embed="rId2"/>
          <a:stretch>
            <a:fillRect/>
          </a:stretch>
        </p:blipFill>
        <p:spPr>
          <a:xfrm>
            <a:off x="10662124" y="115674"/>
            <a:ext cx="1147739" cy="573870"/>
          </a:xfrm>
          <a:prstGeom prst="rect">
            <a:avLst/>
          </a:prstGeom>
        </p:spPr>
      </p:pic>
      <p:sp>
        <p:nvSpPr>
          <p:cNvPr id="2" name="Title 1">
            <a:extLst>
              <a:ext uri="{FF2B5EF4-FFF2-40B4-BE49-F238E27FC236}">
                <a16:creationId xmlns:a16="http://schemas.microsoft.com/office/drawing/2014/main" id="{F268E331-180F-4243-FA22-64216695356F}"/>
              </a:ext>
            </a:extLst>
          </p:cNvPr>
          <p:cNvSpPr>
            <a:spLocks noGrp="1"/>
          </p:cNvSpPr>
          <p:nvPr>
            <p:ph type="title" hasCustomPrompt="1"/>
          </p:nvPr>
        </p:nvSpPr>
        <p:spPr>
          <a:xfrm>
            <a:off x="382137" y="163591"/>
            <a:ext cx="9897850" cy="601418"/>
          </a:xfrm>
        </p:spPr>
        <p:txBody>
          <a:bodyPr>
            <a:normAutofit/>
          </a:bodyPr>
          <a:lstStyle>
            <a:lvl1pPr>
              <a:defRPr sz="2800" b="0" i="0">
                <a:solidFill>
                  <a:schemeClr val="bg1"/>
                </a:solidFill>
                <a:latin typeface="Goldman Sans Medium" panose="020B0603020203020204" pitchFamily="34" charset="0"/>
                <a:cs typeface="Goldman Sans Medium" panose="020B0603020203020204" pitchFamily="34" charset="0"/>
              </a:defRPr>
            </a:lvl1pPr>
          </a:lstStyle>
          <a:p>
            <a:r>
              <a:rPr lang="en-GB"/>
              <a:t>Title</a:t>
            </a:r>
            <a:endParaRPr lang="en-US"/>
          </a:p>
        </p:txBody>
      </p:sp>
    </p:spTree>
    <p:extLst>
      <p:ext uri="{BB962C8B-B14F-4D97-AF65-F5344CB8AC3E}">
        <p14:creationId xmlns:p14="http://schemas.microsoft.com/office/powerpoint/2010/main" val="1168867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584E92-C77F-1615-0243-2CF7411E0BCD}"/>
              </a:ext>
            </a:extLst>
          </p:cNvPr>
          <p:cNvSpPr>
            <a:spLocks noGrp="1"/>
          </p:cNvSpPr>
          <p:nvPr>
            <p:ph type="sldNum" sz="quarter" idx="12"/>
          </p:nvPr>
        </p:nvSpPr>
        <p:spPr>
          <a:xfrm>
            <a:off x="8995363" y="6345212"/>
            <a:ext cx="2743200" cy="365125"/>
          </a:xfrm>
        </p:spPr>
        <p:txBody>
          <a:bodyPr/>
          <a:lstStyle>
            <a:lvl1pPr>
              <a:defRPr b="0" i="0">
                <a:solidFill>
                  <a:srgbClr val="2F2F2F"/>
                </a:solidFill>
                <a:latin typeface="Goldman Sans" panose="020B0603020203020204" pitchFamily="34" charset="0"/>
                <a:cs typeface="Goldman Sans" panose="020B0603020203020204" pitchFamily="34" charset="0"/>
              </a:defRPr>
            </a:lvl1pPr>
          </a:lstStyle>
          <a:p>
            <a:fld id="{B244D9F1-4128-074F-A2B4-5F56798B1E32}" type="slidenum">
              <a:rPr lang="en-US" smtClean="0"/>
              <a:pPr/>
              <a:t>‹#›</a:t>
            </a:fld>
            <a:endParaRPr lang="en-US"/>
          </a:p>
        </p:txBody>
      </p:sp>
      <p:sp>
        <p:nvSpPr>
          <p:cNvPr id="6" name="TextBox 5">
            <a:extLst>
              <a:ext uri="{FF2B5EF4-FFF2-40B4-BE49-F238E27FC236}">
                <a16:creationId xmlns:a16="http://schemas.microsoft.com/office/drawing/2014/main" id="{484AC58C-1F87-CEBD-3CA7-6336E9E80850}"/>
              </a:ext>
            </a:extLst>
          </p:cNvPr>
          <p:cNvSpPr txBox="1"/>
          <p:nvPr userDrawn="1"/>
        </p:nvSpPr>
        <p:spPr>
          <a:xfrm>
            <a:off x="382137" y="6414677"/>
            <a:ext cx="978281" cy="276999"/>
          </a:xfrm>
          <a:prstGeom prst="rect">
            <a:avLst/>
          </a:prstGeom>
          <a:noFill/>
        </p:spPr>
        <p:txBody>
          <a:bodyPr wrap="none" rtlCol="0">
            <a:spAutoFit/>
          </a:bodyPr>
          <a:lstStyle/>
          <a:p>
            <a:r>
              <a:rPr lang="en-US" sz="1200" b="1">
                <a:solidFill>
                  <a:srgbClr val="3E6078"/>
                </a:solidFill>
                <a:latin typeface="Goldman Sans" panose="020B0603020203020204" pitchFamily="34" charset="0"/>
                <a:cs typeface="Goldman Sans" panose="020B0603020203020204" pitchFamily="34" charset="0"/>
              </a:rPr>
              <a:t>References</a:t>
            </a:r>
          </a:p>
        </p:txBody>
      </p:sp>
      <p:sp>
        <p:nvSpPr>
          <p:cNvPr id="11" name="Rectangle 10">
            <a:extLst>
              <a:ext uri="{FF2B5EF4-FFF2-40B4-BE49-F238E27FC236}">
                <a16:creationId xmlns:a16="http://schemas.microsoft.com/office/drawing/2014/main" id="{7CF998A2-F9DC-85B5-6E05-0669BB07B39C}"/>
              </a:ext>
            </a:extLst>
          </p:cNvPr>
          <p:cNvSpPr/>
          <p:nvPr userDrawn="1"/>
        </p:nvSpPr>
        <p:spPr>
          <a:xfrm>
            <a:off x="453437" y="6691676"/>
            <a:ext cx="828000" cy="18000"/>
          </a:xfrm>
          <a:prstGeom prst="rect">
            <a:avLst/>
          </a:prstGeom>
          <a:solidFill>
            <a:srgbClr val="3E6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A4532C-1BD3-F783-3809-2BC5B0ECBCAB}"/>
              </a:ext>
            </a:extLst>
          </p:cNvPr>
          <p:cNvSpPr/>
          <p:nvPr userDrawn="1"/>
        </p:nvSpPr>
        <p:spPr>
          <a:xfrm>
            <a:off x="0" y="0"/>
            <a:ext cx="12192000" cy="805218"/>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tableware, clipart, dishware&#10;&#10;Description automatically generated">
            <a:extLst>
              <a:ext uri="{FF2B5EF4-FFF2-40B4-BE49-F238E27FC236}">
                <a16:creationId xmlns:a16="http://schemas.microsoft.com/office/drawing/2014/main" id="{3D3BA34F-25B3-1740-49A3-235483B1D9EE}"/>
              </a:ext>
            </a:extLst>
          </p:cNvPr>
          <p:cNvPicPr>
            <a:picLocks noChangeAspect="1"/>
          </p:cNvPicPr>
          <p:nvPr userDrawn="1"/>
        </p:nvPicPr>
        <p:blipFill>
          <a:blip r:embed="rId2"/>
          <a:stretch>
            <a:fillRect/>
          </a:stretch>
        </p:blipFill>
        <p:spPr>
          <a:xfrm>
            <a:off x="10662124" y="115674"/>
            <a:ext cx="1147739" cy="573870"/>
          </a:xfrm>
          <a:prstGeom prst="rect">
            <a:avLst/>
          </a:prstGeom>
        </p:spPr>
      </p:pic>
      <p:sp>
        <p:nvSpPr>
          <p:cNvPr id="2" name="Title 1">
            <a:extLst>
              <a:ext uri="{FF2B5EF4-FFF2-40B4-BE49-F238E27FC236}">
                <a16:creationId xmlns:a16="http://schemas.microsoft.com/office/drawing/2014/main" id="{F268E331-180F-4243-FA22-64216695356F}"/>
              </a:ext>
            </a:extLst>
          </p:cNvPr>
          <p:cNvSpPr>
            <a:spLocks noGrp="1"/>
          </p:cNvSpPr>
          <p:nvPr>
            <p:ph type="title" hasCustomPrompt="1"/>
          </p:nvPr>
        </p:nvSpPr>
        <p:spPr>
          <a:xfrm>
            <a:off x="382137" y="163591"/>
            <a:ext cx="9897850" cy="601418"/>
          </a:xfrm>
        </p:spPr>
        <p:txBody>
          <a:bodyPr>
            <a:normAutofit/>
          </a:bodyPr>
          <a:lstStyle>
            <a:lvl1pPr>
              <a:defRPr sz="2800" b="0" i="0">
                <a:solidFill>
                  <a:schemeClr val="bg1"/>
                </a:solidFill>
                <a:latin typeface="Goldman Sans Medium" panose="020B0603020203020204" pitchFamily="34" charset="0"/>
                <a:cs typeface="Goldman Sans Medium" panose="020B0603020203020204" pitchFamily="34" charset="0"/>
              </a:defRPr>
            </a:lvl1pPr>
          </a:lstStyle>
          <a:p>
            <a:r>
              <a:rPr lang="en-GB"/>
              <a:t>Title</a:t>
            </a:r>
            <a:endParaRPr lang="en-US"/>
          </a:p>
        </p:txBody>
      </p:sp>
    </p:spTree>
    <p:extLst>
      <p:ext uri="{BB962C8B-B14F-4D97-AF65-F5344CB8AC3E}">
        <p14:creationId xmlns:p14="http://schemas.microsoft.com/office/powerpoint/2010/main" val="472858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584E92-C77F-1615-0243-2CF7411E0BCD}"/>
              </a:ext>
            </a:extLst>
          </p:cNvPr>
          <p:cNvSpPr>
            <a:spLocks noGrp="1"/>
          </p:cNvSpPr>
          <p:nvPr>
            <p:ph type="sldNum" sz="quarter" idx="12"/>
          </p:nvPr>
        </p:nvSpPr>
        <p:spPr>
          <a:xfrm>
            <a:off x="8995363" y="6345212"/>
            <a:ext cx="2743200" cy="365125"/>
          </a:xfrm>
        </p:spPr>
        <p:txBody>
          <a:bodyPr/>
          <a:lstStyle>
            <a:lvl1pPr>
              <a:defRPr b="0" i="0">
                <a:solidFill>
                  <a:srgbClr val="2F2F2F"/>
                </a:solidFill>
                <a:latin typeface="Goldman Sans" panose="020B0603020203020204" pitchFamily="34" charset="0"/>
                <a:cs typeface="Goldman Sans" panose="020B0603020203020204" pitchFamily="34" charset="0"/>
              </a:defRPr>
            </a:lvl1pPr>
          </a:lstStyle>
          <a:p>
            <a:fld id="{B244D9F1-4128-074F-A2B4-5F56798B1E32}" type="slidenum">
              <a:rPr lang="en-US" smtClean="0"/>
              <a:pPr/>
              <a:t>‹#›</a:t>
            </a:fld>
            <a:endParaRPr lang="en-US"/>
          </a:p>
        </p:txBody>
      </p:sp>
      <p:sp>
        <p:nvSpPr>
          <p:cNvPr id="6" name="TextBox 5">
            <a:extLst>
              <a:ext uri="{FF2B5EF4-FFF2-40B4-BE49-F238E27FC236}">
                <a16:creationId xmlns:a16="http://schemas.microsoft.com/office/drawing/2014/main" id="{484AC58C-1F87-CEBD-3CA7-6336E9E80850}"/>
              </a:ext>
            </a:extLst>
          </p:cNvPr>
          <p:cNvSpPr txBox="1"/>
          <p:nvPr userDrawn="1"/>
        </p:nvSpPr>
        <p:spPr>
          <a:xfrm>
            <a:off x="382137" y="6414677"/>
            <a:ext cx="790601" cy="276999"/>
          </a:xfrm>
          <a:prstGeom prst="rect">
            <a:avLst/>
          </a:prstGeom>
          <a:noFill/>
        </p:spPr>
        <p:txBody>
          <a:bodyPr wrap="none" rtlCol="0">
            <a:spAutoFit/>
          </a:bodyPr>
          <a:lstStyle/>
          <a:p>
            <a:r>
              <a:rPr lang="en-US" sz="1200" b="0" i="0">
                <a:solidFill>
                  <a:srgbClr val="757575"/>
                </a:solidFill>
                <a:latin typeface="Goldman Sans Light" panose="020B0503020203020204" pitchFamily="34" charset="0"/>
                <a:cs typeface="Goldman Sans Light" panose="020B0503020203020204" pitchFamily="34" charset="0"/>
              </a:rPr>
              <a:t>Problem</a:t>
            </a:r>
          </a:p>
        </p:txBody>
      </p:sp>
      <p:sp>
        <p:nvSpPr>
          <p:cNvPr id="7" name="TextBox 6">
            <a:extLst>
              <a:ext uri="{FF2B5EF4-FFF2-40B4-BE49-F238E27FC236}">
                <a16:creationId xmlns:a16="http://schemas.microsoft.com/office/drawing/2014/main" id="{B23B39F1-DB48-3947-EBB8-FC3254110880}"/>
              </a:ext>
            </a:extLst>
          </p:cNvPr>
          <p:cNvSpPr txBox="1"/>
          <p:nvPr userDrawn="1"/>
        </p:nvSpPr>
        <p:spPr>
          <a:xfrm>
            <a:off x="1810645" y="6417410"/>
            <a:ext cx="752129" cy="276999"/>
          </a:xfrm>
          <a:prstGeom prst="rect">
            <a:avLst/>
          </a:prstGeom>
          <a:noFill/>
        </p:spPr>
        <p:txBody>
          <a:bodyPr wrap="none" rtlCol="0">
            <a:spAutoFit/>
          </a:bodyPr>
          <a:lstStyle/>
          <a:p>
            <a:r>
              <a:rPr lang="en-US" sz="1200" b="0" i="0">
                <a:solidFill>
                  <a:srgbClr val="757575"/>
                </a:solidFill>
                <a:latin typeface="Goldman Sans Light" panose="020B0503020203020204" pitchFamily="34" charset="0"/>
                <a:cs typeface="Goldman Sans Light" panose="020B0503020203020204" pitchFamily="34" charset="0"/>
              </a:rPr>
              <a:t>Solution</a:t>
            </a:r>
          </a:p>
        </p:txBody>
      </p:sp>
      <p:sp>
        <p:nvSpPr>
          <p:cNvPr id="8" name="TextBox 7">
            <a:extLst>
              <a:ext uri="{FF2B5EF4-FFF2-40B4-BE49-F238E27FC236}">
                <a16:creationId xmlns:a16="http://schemas.microsoft.com/office/drawing/2014/main" id="{8E801E5B-9E64-97AE-E2CC-DC84C2FA01B1}"/>
              </a:ext>
            </a:extLst>
          </p:cNvPr>
          <p:cNvSpPr txBox="1"/>
          <p:nvPr userDrawn="1"/>
        </p:nvSpPr>
        <p:spPr>
          <a:xfrm>
            <a:off x="3216579" y="6417238"/>
            <a:ext cx="1028743" cy="276999"/>
          </a:xfrm>
          <a:prstGeom prst="rect">
            <a:avLst/>
          </a:prstGeom>
          <a:noFill/>
        </p:spPr>
        <p:txBody>
          <a:bodyPr wrap="none" rtlCol="0">
            <a:spAutoFit/>
          </a:bodyPr>
          <a:lstStyle/>
          <a:p>
            <a:r>
              <a:rPr lang="en-US" sz="1200" b="0" i="0">
                <a:solidFill>
                  <a:srgbClr val="757575"/>
                </a:solidFill>
                <a:latin typeface="Goldman Sans Light" panose="020B0503020203020204" pitchFamily="34" charset="0"/>
                <a:cs typeface="Goldman Sans Light" panose="020B0503020203020204" pitchFamily="34" charset="0"/>
              </a:rPr>
              <a:t>Architecture</a:t>
            </a:r>
          </a:p>
        </p:txBody>
      </p:sp>
      <p:sp>
        <p:nvSpPr>
          <p:cNvPr id="9" name="TextBox 8">
            <a:extLst>
              <a:ext uri="{FF2B5EF4-FFF2-40B4-BE49-F238E27FC236}">
                <a16:creationId xmlns:a16="http://schemas.microsoft.com/office/drawing/2014/main" id="{3B964F21-9193-99AF-701C-05777804B4B6}"/>
              </a:ext>
            </a:extLst>
          </p:cNvPr>
          <p:cNvSpPr txBox="1"/>
          <p:nvPr userDrawn="1"/>
        </p:nvSpPr>
        <p:spPr>
          <a:xfrm>
            <a:off x="4886303" y="6414676"/>
            <a:ext cx="596638" cy="276999"/>
          </a:xfrm>
          <a:prstGeom prst="rect">
            <a:avLst/>
          </a:prstGeom>
          <a:noFill/>
        </p:spPr>
        <p:txBody>
          <a:bodyPr wrap="none" lIns="91440" tIns="45720" rIns="91440" bIns="45720" rtlCol="0" anchor="t">
            <a:spAutoFit/>
          </a:bodyPr>
          <a:lstStyle/>
          <a:p>
            <a:r>
              <a:rPr lang="en-US" sz="1200" b="1" i="0">
                <a:solidFill>
                  <a:srgbClr val="3E6078"/>
                </a:solidFill>
                <a:latin typeface="Goldman Sans" panose="020B0603020203020204" pitchFamily="34" charset="0"/>
                <a:cs typeface="Goldman Sans" panose="020B0603020203020204" pitchFamily="34" charset="0"/>
              </a:rPr>
              <a:t>Demo</a:t>
            </a:r>
            <a:endParaRPr lang="en-US" b="1" i="0">
              <a:solidFill>
                <a:srgbClr val="3E6078"/>
              </a:solidFill>
              <a:latin typeface="Goldman Sans" panose="020B0603020203020204" pitchFamily="34" charset="0"/>
              <a:cs typeface="Goldman Sans" panose="020B0603020203020204" pitchFamily="34" charset="0"/>
            </a:endParaRPr>
          </a:p>
        </p:txBody>
      </p:sp>
      <p:sp>
        <p:nvSpPr>
          <p:cNvPr id="10" name="TextBox 9">
            <a:extLst>
              <a:ext uri="{FF2B5EF4-FFF2-40B4-BE49-F238E27FC236}">
                <a16:creationId xmlns:a16="http://schemas.microsoft.com/office/drawing/2014/main" id="{E63CC6EE-CD71-EEF9-AC9B-3E0BAED6B426}"/>
              </a:ext>
            </a:extLst>
          </p:cNvPr>
          <p:cNvSpPr txBox="1"/>
          <p:nvPr userDrawn="1"/>
        </p:nvSpPr>
        <p:spPr>
          <a:xfrm>
            <a:off x="6107892" y="6414676"/>
            <a:ext cx="1164871" cy="276999"/>
          </a:xfrm>
          <a:prstGeom prst="rect">
            <a:avLst/>
          </a:prstGeom>
          <a:noFill/>
        </p:spPr>
        <p:txBody>
          <a:bodyPr wrap="none" lIns="91440" tIns="45720" rIns="91440" bIns="45720" rtlCol="0" anchor="t">
            <a:spAutoFit/>
          </a:bodyPr>
          <a:lstStyle/>
          <a:p>
            <a:r>
              <a:rPr lang="en-US" sz="1200">
                <a:solidFill>
                  <a:srgbClr val="757575"/>
                </a:solidFill>
                <a:latin typeface="Goldman Sans Light" panose="020B0503020203020204" pitchFamily="34" charset="0"/>
                <a:cs typeface="Goldman Sans Light" panose="020B0503020203020204" pitchFamily="34" charset="0"/>
              </a:rPr>
              <a:t>Improvements</a:t>
            </a:r>
            <a:endParaRPr lang="en-US">
              <a:solidFill>
                <a:srgbClr val="757575"/>
              </a:solidFill>
              <a:latin typeface="Goldman Sans Light" panose="020B0503020203020204" pitchFamily="34" charset="0"/>
              <a:cs typeface="Goldman Sans Light" panose="020B0503020203020204" pitchFamily="34" charset="0"/>
            </a:endParaRPr>
          </a:p>
        </p:txBody>
      </p:sp>
      <p:sp>
        <p:nvSpPr>
          <p:cNvPr id="11" name="Rectangle 10">
            <a:extLst>
              <a:ext uri="{FF2B5EF4-FFF2-40B4-BE49-F238E27FC236}">
                <a16:creationId xmlns:a16="http://schemas.microsoft.com/office/drawing/2014/main" id="{7CF998A2-F9DC-85B5-6E05-0669BB07B39C}"/>
              </a:ext>
            </a:extLst>
          </p:cNvPr>
          <p:cNvSpPr/>
          <p:nvPr userDrawn="1"/>
        </p:nvSpPr>
        <p:spPr>
          <a:xfrm>
            <a:off x="4932622" y="6691676"/>
            <a:ext cx="504000" cy="18000"/>
          </a:xfrm>
          <a:prstGeom prst="rect">
            <a:avLst/>
          </a:prstGeom>
          <a:solidFill>
            <a:srgbClr val="3E6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A4532C-1BD3-F783-3809-2BC5B0ECBCAB}"/>
              </a:ext>
            </a:extLst>
          </p:cNvPr>
          <p:cNvSpPr/>
          <p:nvPr userDrawn="1"/>
        </p:nvSpPr>
        <p:spPr>
          <a:xfrm>
            <a:off x="0" y="0"/>
            <a:ext cx="12192000" cy="805218"/>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tableware, clipart, dishware&#10;&#10;Description automatically generated">
            <a:extLst>
              <a:ext uri="{FF2B5EF4-FFF2-40B4-BE49-F238E27FC236}">
                <a16:creationId xmlns:a16="http://schemas.microsoft.com/office/drawing/2014/main" id="{3D3BA34F-25B3-1740-49A3-235483B1D9EE}"/>
              </a:ext>
            </a:extLst>
          </p:cNvPr>
          <p:cNvPicPr>
            <a:picLocks noChangeAspect="1"/>
          </p:cNvPicPr>
          <p:nvPr userDrawn="1"/>
        </p:nvPicPr>
        <p:blipFill>
          <a:blip r:embed="rId2"/>
          <a:stretch>
            <a:fillRect/>
          </a:stretch>
        </p:blipFill>
        <p:spPr>
          <a:xfrm>
            <a:off x="10662124" y="115674"/>
            <a:ext cx="1147739" cy="573870"/>
          </a:xfrm>
          <a:prstGeom prst="rect">
            <a:avLst/>
          </a:prstGeom>
        </p:spPr>
      </p:pic>
      <p:sp>
        <p:nvSpPr>
          <p:cNvPr id="2" name="Title 1">
            <a:extLst>
              <a:ext uri="{FF2B5EF4-FFF2-40B4-BE49-F238E27FC236}">
                <a16:creationId xmlns:a16="http://schemas.microsoft.com/office/drawing/2014/main" id="{F268E331-180F-4243-FA22-64216695356F}"/>
              </a:ext>
            </a:extLst>
          </p:cNvPr>
          <p:cNvSpPr>
            <a:spLocks noGrp="1"/>
          </p:cNvSpPr>
          <p:nvPr>
            <p:ph type="title" hasCustomPrompt="1"/>
          </p:nvPr>
        </p:nvSpPr>
        <p:spPr>
          <a:xfrm>
            <a:off x="382137" y="163591"/>
            <a:ext cx="9897850" cy="601418"/>
          </a:xfrm>
        </p:spPr>
        <p:txBody>
          <a:bodyPr>
            <a:normAutofit/>
          </a:bodyPr>
          <a:lstStyle>
            <a:lvl1pPr>
              <a:defRPr sz="2800" b="0" i="0">
                <a:solidFill>
                  <a:schemeClr val="bg1"/>
                </a:solidFill>
                <a:latin typeface="Goldman Sans Medium" panose="020B0603020203020204" pitchFamily="34" charset="0"/>
                <a:cs typeface="Goldman Sans Medium" panose="020B0603020203020204" pitchFamily="34" charset="0"/>
              </a:defRPr>
            </a:lvl1pPr>
          </a:lstStyle>
          <a:p>
            <a:r>
              <a:rPr lang="en-GB"/>
              <a:t>Title</a:t>
            </a:r>
            <a:endParaRPr lang="en-US"/>
          </a:p>
        </p:txBody>
      </p:sp>
    </p:spTree>
    <p:extLst>
      <p:ext uri="{BB962C8B-B14F-4D97-AF65-F5344CB8AC3E}">
        <p14:creationId xmlns:p14="http://schemas.microsoft.com/office/powerpoint/2010/main" val="2909605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584E92-C77F-1615-0243-2CF7411E0BCD}"/>
              </a:ext>
            </a:extLst>
          </p:cNvPr>
          <p:cNvSpPr>
            <a:spLocks noGrp="1"/>
          </p:cNvSpPr>
          <p:nvPr>
            <p:ph type="sldNum" sz="quarter" idx="12"/>
          </p:nvPr>
        </p:nvSpPr>
        <p:spPr>
          <a:xfrm>
            <a:off x="8995363" y="6345212"/>
            <a:ext cx="2743200" cy="365125"/>
          </a:xfrm>
        </p:spPr>
        <p:txBody>
          <a:bodyPr/>
          <a:lstStyle>
            <a:lvl1pPr>
              <a:defRPr b="0" i="0">
                <a:solidFill>
                  <a:srgbClr val="2F2F2F"/>
                </a:solidFill>
                <a:latin typeface="Goldman Sans" panose="020B0603020203020204" pitchFamily="34" charset="0"/>
                <a:cs typeface="Goldman Sans" panose="020B0603020203020204" pitchFamily="34" charset="0"/>
              </a:defRPr>
            </a:lvl1pPr>
          </a:lstStyle>
          <a:p>
            <a:fld id="{B244D9F1-4128-074F-A2B4-5F56798B1E32}" type="slidenum">
              <a:rPr lang="en-US" smtClean="0"/>
              <a:pPr/>
              <a:t>‹#›</a:t>
            </a:fld>
            <a:endParaRPr lang="en-US"/>
          </a:p>
        </p:txBody>
      </p:sp>
      <p:sp>
        <p:nvSpPr>
          <p:cNvPr id="6" name="TextBox 5">
            <a:extLst>
              <a:ext uri="{FF2B5EF4-FFF2-40B4-BE49-F238E27FC236}">
                <a16:creationId xmlns:a16="http://schemas.microsoft.com/office/drawing/2014/main" id="{484AC58C-1F87-CEBD-3CA7-6336E9E80850}"/>
              </a:ext>
            </a:extLst>
          </p:cNvPr>
          <p:cNvSpPr txBox="1"/>
          <p:nvPr userDrawn="1"/>
        </p:nvSpPr>
        <p:spPr>
          <a:xfrm>
            <a:off x="382137" y="6414677"/>
            <a:ext cx="790601" cy="276999"/>
          </a:xfrm>
          <a:prstGeom prst="rect">
            <a:avLst/>
          </a:prstGeom>
          <a:noFill/>
        </p:spPr>
        <p:txBody>
          <a:bodyPr wrap="none" rtlCol="0">
            <a:spAutoFit/>
          </a:bodyPr>
          <a:lstStyle/>
          <a:p>
            <a:r>
              <a:rPr lang="en-US" sz="1200" b="0" i="0">
                <a:solidFill>
                  <a:srgbClr val="757575"/>
                </a:solidFill>
                <a:latin typeface="Goldman Sans Light" panose="020B0503020203020204" pitchFamily="34" charset="0"/>
                <a:cs typeface="Goldman Sans Light" panose="020B0503020203020204" pitchFamily="34" charset="0"/>
              </a:rPr>
              <a:t>Problem</a:t>
            </a:r>
          </a:p>
        </p:txBody>
      </p:sp>
      <p:sp>
        <p:nvSpPr>
          <p:cNvPr id="7" name="TextBox 6">
            <a:extLst>
              <a:ext uri="{FF2B5EF4-FFF2-40B4-BE49-F238E27FC236}">
                <a16:creationId xmlns:a16="http://schemas.microsoft.com/office/drawing/2014/main" id="{B23B39F1-DB48-3947-EBB8-FC3254110880}"/>
              </a:ext>
            </a:extLst>
          </p:cNvPr>
          <p:cNvSpPr txBox="1"/>
          <p:nvPr userDrawn="1"/>
        </p:nvSpPr>
        <p:spPr>
          <a:xfrm>
            <a:off x="1810645" y="6417410"/>
            <a:ext cx="752129" cy="276999"/>
          </a:xfrm>
          <a:prstGeom prst="rect">
            <a:avLst/>
          </a:prstGeom>
          <a:noFill/>
        </p:spPr>
        <p:txBody>
          <a:bodyPr wrap="none" rtlCol="0">
            <a:spAutoFit/>
          </a:bodyPr>
          <a:lstStyle/>
          <a:p>
            <a:r>
              <a:rPr lang="en-US" sz="1200" b="0" i="0">
                <a:solidFill>
                  <a:srgbClr val="757575"/>
                </a:solidFill>
                <a:latin typeface="Goldman Sans Light" panose="020B0503020203020204" pitchFamily="34" charset="0"/>
                <a:cs typeface="Goldman Sans Light" panose="020B0503020203020204" pitchFamily="34" charset="0"/>
              </a:rPr>
              <a:t>Solution</a:t>
            </a:r>
          </a:p>
        </p:txBody>
      </p:sp>
      <p:sp>
        <p:nvSpPr>
          <p:cNvPr id="8" name="TextBox 7">
            <a:extLst>
              <a:ext uri="{FF2B5EF4-FFF2-40B4-BE49-F238E27FC236}">
                <a16:creationId xmlns:a16="http://schemas.microsoft.com/office/drawing/2014/main" id="{8E801E5B-9E64-97AE-E2CC-DC84C2FA01B1}"/>
              </a:ext>
            </a:extLst>
          </p:cNvPr>
          <p:cNvSpPr txBox="1"/>
          <p:nvPr userDrawn="1"/>
        </p:nvSpPr>
        <p:spPr>
          <a:xfrm>
            <a:off x="3216579" y="6417238"/>
            <a:ext cx="1083245" cy="276999"/>
          </a:xfrm>
          <a:prstGeom prst="rect">
            <a:avLst/>
          </a:prstGeom>
          <a:noFill/>
        </p:spPr>
        <p:txBody>
          <a:bodyPr wrap="none" rtlCol="0">
            <a:spAutoFit/>
          </a:bodyPr>
          <a:lstStyle/>
          <a:p>
            <a:r>
              <a:rPr lang="en-US" sz="1200" b="1" i="0">
                <a:solidFill>
                  <a:srgbClr val="3E6078"/>
                </a:solidFill>
                <a:latin typeface="Goldman Sans" panose="020B0603020203020204" pitchFamily="34" charset="0"/>
                <a:cs typeface="Goldman Sans" panose="020B0603020203020204" pitchFamily="34" charset="0"/>
              </a:rPr>
              <a:t>Architecture</a:t>
            </a:r>
          </a:p>
        </p:txBody>
      </p:sp>
      <p:sp>
        <p:nvSpPr>
          <p:cNvPr id="9" name="TextBox 8">
            <a:extLst>
              <a:ext uri="{FF2B5EF4-FFF2-40B4-BE49-F238E27FC236}">
                <a16:creationId xmlns:a16="http://schemas.microsoft.com/office/drawing/2014/main" id="{3B964F21-9193-99AF-701C-05777804B4B6}"/>
              </a:ext>
            </a:extLst>
          </p:cNvPr>
          <p:cNvSpPr txBox="1"/>
          <p:nvPr userDrawn="1"/>
        </p:nvSpPr>
        <p:spPr>
          <a:xfrm>
            <a:off x="4886303" y="6414676"/>
            <a:ext cx="580608" cy="276999"/>
          </a:xfrm>
          <a:prstGeom prst="rect">
            <a:avLst/>
          </a:prstGeom>
          <a:noFill/>
        </p:spPr>
        <p:txBody>
          <a:bodyPr wrap="none" lIns="91440" tIns="45720" rIns="91440" bIns="45720" rtlCol="0" anchor="t">
            <a:spAutoFit/>
          </a:bodyPr>
          <a:lstStyle/>
          <a:p>
            <a:r>
              <a:rPr lang="en-US" sz="1200">
                <a:solidFill>
                  <a:srgbClr val="757575"/>
                </a:solidFill>
                <a:latin typeface="Goldman Sans Light" panose="020B0503020203020204" pitchFamily="34" charset="0"/>
                <a:cs typeface="Goldman Sans Light" panose="020B0503020203020204" pitchFamily="34" charset="0"/>
              </a:rPr>
              <a:t>Demo</a:t>
            </a:r>
            <a:endParaRPr lang="en-US">
              <a:solidFill>
                <a:srgbClr val="757575"/>
              </a:solidFill>
              <a:latin typeface="Goldman Sans Light" panose="020B0503020203020204" pitchFamily="34" charset="0"/>
              <a:cs typeface="Goldman Sans Light" panose="020B0503020203020204" pitchFamily="34" charset="0"/>
            </a:endParaRPr>
          </a:p>
        </p:txBody>
      </p:sp>
      <p:sp>
        <p:nvSpPr>
          <p:cNvPr id="10" name="TextBox 9">
            <a:extLst>
              <a:ext uri="{FF2B5EF4-FFF2-40B4-BE49-F238E27FC236}">
                <a16:creationId xmlns:a16="http://schemas.microsoft.com/office/drawing/2014/main" id="{E63CC6EE-CD71-EEF9-AC9B-3E0BAED6B426}"/>
              </a:ext>
            </a:extLst>
          </p:cNvPr>
          <p:cNvSpPr txBox="1"/>
          <p:nvPr userDrawn="1"/>
        </p:nvSpPr>
        <p:spPr>
          <a:xfrm>
            <a:off x="6107892" y="6414676"/>
            <a:ext cx="1164871" cy="276999"/>
          </a:xfrm>
          <a:prstGeom prst="rect">
            <a:avLst/>
          </a:prstGeom>
          <a:noFill/>
        </p:spPr>
        <p:txBody>
          <a:bodyPr wrap="none" lIns="91440" tIns="45720" rIns="91440" bIns="45720" rtlCol="0" anchor="t">
            <a:spAutoFit/>
          </a:bodyPr>
          <a:lstStyle/>
          <a:p>
            <a:r>
              <a:rPr lang="en-US" sz="1200">
                <a:solidFill>
                  <a:srgbClr val="757575"/>
                </a:solidFill>
                <a:latin typeface="Goldman Sans Light" panose="020B0503020203020204" pitchFamily="34" charset="0"/>
                <a:cs typeface="Goldman Sans Light" panose="020B0503020203020204" pitchFamily="34" charset="0"/>
              </a:rPr>
              <a:t>Improvements</a:t>
            </a:r>
            <a:endParaRPr lang="en-US">
              <a:solidFill>
                <a:srgbClr val="757575"/>
              </a:solidFill>
              <a:latin typeface="Goldman Sans Light" panose="020B0503020203020204" pitchFamily="34" charset="0"/>
              <a:cs typeface="Goldman Sans Light" panose="020B0503020203020204" pitchFamily="34" charset="0"/>
            </a:endParaRPr>
          </a:p>
        </p:txBody>
      </p:sp>
      <p:sp>
        <p:nvSpPr>
          <p:cNvPr id="11" name="Rectangle 10">
            <a:extLst>
              <a:ext uri="{FF2B5EF4-FFF2-40B4-BE49-F238E27FC236}">
                <a16:creationId xmlns:a16="http://schemas.microsoft.com/office/drawing/2014/main" id="{7CF998A2-F9DC-85B5-6E05-0669BB07B39C}"/>
              </a:ext>
            </a:extLst>
          </p:cNvPr>
          <p:cNvSpPr/>
          <p:nvPr userDrawn="1"/>
        </p:nvSpPr>
        <p:spPr>
          <a:xfrm>
            <a:off x="3264320" y="6691676"/>
            <a:ext cx="972000" cy="18000"/>
          </a:xfrm>
          <a:prstGeom prst="rect">
            <a:avLst/>
          </a:prstGeom>
          <a:solidFill>
            <a:srgbClr val="3E6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A4532C-1BD3-F783-3809-2BC5B0ECBCAB}"/>
              </a:ext>
            </a:extLst>
          </p:cNvPr>
          <p:cNvSpPr/>
          <p:nvPr userDrawn="1"/>
        </p:nvSpPr>
        <p:spPr>
          <a:xfrm>
            <a:off x="0" y="0"/>
            <a:ext cx="12192000" cy="805218"/>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tableware, clipart, dishware&#10;&#10;Description automatically generated">
            <a:extLst>
              <a:ext uri="{FF2B5EF4-FFF2-40B4-BE49-F238E27FC236}">
                <a16:creationId xmlns:a16="http://schemas.microsoft.com/office/drawing/2014/main" id="{3D3BA34F-25B3-1740-49A3-235483B1D9EE}"/>
              </a:ext>
            </a:extLst>
          </p:cNvPr>
          <p:cNvPicPr>
            <a:picLocks noChangeAspect="1"/>
          </p:cNvPicPr>
          <p:nvPr userDrawn="1"/>
        </p:nvPicPr>
        <p:blipFill>
          <a:blip r:embed="rId2"/>
          <a:stretch>
            <a:fillRect/>
          </a:stretch>
        </p:blipFill>
        <p:spPr>
          <a:xfrm>
            <a:off x="10662124" y="115674"/>
            <a:ext cx="1147739" cy="573870"/>
          </a:xfrm>
          <a:prstGeom prst="rect">
            <a:avLst/>
          </a:prstGeom>
        </p:spPr>
      </p:pic>
      <p:sp>
        <p:nvSpPr>
          <p:cNvPr id="2" name="Title 1">
            <a:extLst>
              <a:ext uri="{FF2B5EF4-FFF2-40B4-BE49-F238E27FC236}">
                <a16:creationId xmlns:a16="http://schemas.microsoft.com/office/drawing/2014/main" id="{F268E331-180F-4243-FA22-64216695356F}"/>
              </a:ext>
            </a:extLst>
          </p:cNvPr>
          <p:cNvSpPr>
            <a:spLocks noGrp="1"/>
          </p:cNvSpPr>
          <p:nvPr>
            <p:ph type="title" hasCustomPrompt="1"/>
          </p:nvPr>
        </p:nvSpPr>
        <p:spPr>
          <a:xfrm>
            <a:off x="382137" y="163591"/>
            <a:ext cx="9897850" cy="601418"/>
          </a:xfrm>
        </p:spPr>
        <p:txBody>
          <a:bodyPr>
            <a:normAutofit/>
          </a:bodyPr>
          <a:lstStyle>
            <a:lvl1pPr>
              <a:defRPr sz="2800" b="0" i="0">
                <a:solidFill>
                  <a:schemeClr val="bg1"/>
                </a:solidFill>
                <a:latin typeface="Goldman Sans Medium" panose="020B0603020203020204" pitchFamily="34" charset="0"/>
                <a:cs typeface="Goldman Sans Medium" panose="020B0603020203020204" pitchFamily="34" charset="0"/>
              </a:defRPr>
            </a:lvl1pPr>
          </a:lstStyle>
          <a:p>
            <a:r>
              <a:rPr lang="en-GB"/>
              <a:t>Title</a:t>
            </a:r>
            <a:endParaRPr lang="en-US"/>
          </a:p>
        </p:txBody>
      </p:sp>
    </p:spTree>
    <p:extLst>
      <p:ext uri="{BB962C8B-B14F-4D97-AF65-F5344CB8AC3E}">
        <p14:creationId xmlns:p14="http://schemas.microsoft.com/office/powerpoint/2010/main" val="1996221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584E92-C77F-1615-0243-2CF7411E0BCD}"/>
              </a:ext>
            </a:extLst>
          </p:cNvPr>
          <p:cNvSpPr>
            <a:spLocks noGrp="1"/>
          </p:cNvSpPr>
          <p:nvPr>
            <p:ph type="sldNum" sz="quarter" idx="12"/>
          </p:nvPr>
        </p:nvSpPr>
        <p:spPr>
          <a:xfrm>
            <a:off x="8995363" y="6345212"/>
            <a:ext cx="2743200" cy="365125"/>
          </a:xfrm>
        </p:spPr>
        <p:txBody>
          <a:bodyPr/>
          <a:lstStyle>
            <a:lvl1pPr>
              <a:defRPr b="0" i="0">
                <a:solidFill>
                  <a:srgbClr val="2F2F2F"/>
                </a:solidFill>
                <a:latin typeface="Goldman Sans" panose="020B0603020203020204" pitchFamily="34" charset="0"/>
                <a:cs typeface="Goldman Sans" panose="020B0603020203020204" pitchFamily="34" charset="0"/>
              </a:defRPr>
            </a:lvl1pPr>
          </a:lstStyle>
          <a:p>
            <a:fld id="{B244D9F1-4128-074F-A2B4-5F56798B1E32}" type="slidenum">
              <a:rPr lang="en-US" smtClean="0"/>
              <a:pPr/>
              <a:t>‹#›</a:t>
            </a:fld>
            <a:endParaRPr lang="en-US"/>
          </a:p>
        </p:txBody>
      </p:sp>
      <p:sp>
        <p:nvSpPr>
          <p:cNvPr id="6" name="TextBox 5">
            <a:extLst>
              <a:ext uri="{FF2B5EF4-FFF2-40B4-BE49-F238E27FC236}">
                <a16:creationId xmlns:a16="http://schemas.microsoft.com/office/drawing/2014/main" id="{484AC58C-1F87-CEBD-3CA7-6336E9E80850}"/>
              </a:ext>
            </a:extLst>
          </p:cNvPr>
          <p:cNvSpPr txBox="1"/>
          <p:nvPr userDrawn="1"/>
        </p:nvSpPr>
        <p:spPr>
          <a:xfrm>
            <a:off x="382137" y="6414677"/>
            <a:ext cx="790601" cy="276999"/>
          </a:xfrm>
          <a:prstGeom prst="rect">
            <a:avLst/>
          </a:prstGeom>
          <a:noFill/>
        </p:spPr>
        <p:txBody>
          <a:bodyPr wrap="none" rtlCol="0">
            <a:spAutoFit/>
          </a:bodyPr>
          <a:lstStyle/>
          <a:p>
            <a:r>
              <a:rPr lang="en-US" sz="1200" b="1">
                <a:solidFill>
                  <a:srgbClr val="3E6078"/>
                </a:solidFill>
                <a:latin typeface="Goldman Sans" panose="020B0603020203020204" pitchFamily="34" charset="0"/>
                <a:cs typeface="Goldman Sans" panose="020B0603020203020204" pitchFamily="34" charset="0"/>
              </a:rPr>
              <a:t>Problem</a:t>
            </a:r>
          </a:p>
        </p:txBody>
      </p:sp>
      <p:sp>
        <p:nvSpPr>
          <p:cNvPr id="7" name="TextBox 6">
            <a:extLst>
              <a:ext uri="{FF2B5EF4-FFF2-40B4-BE49-F238E27FC236}">
                <a16:creationId xmlns:a16="http://schemas.microsoft.com/office/drawing/2014/main" id="{B23B39F1-DB48-3947-EBB8-FC3254110880}"/>
              </a:ext>
            </a:extLst>
          </p:cNvPr>
          <p:cNvSpPr txBox="1"/>
          <p:nvPr userDrawn="1"/>
        </p:nvSpPr>
        <p:spPr>
          <a:xfrm>
            <a:off x="1810645" y="6417410"/>
            <a:ext cx="764953" cy="276999"/>
          </a:xfrm>
          <a:prstGeom prst="rect">
            <a:avLst/>
          </a:prstGeom>
          <a:noFill/>
        </p:spPr>
        <p:txBody>
          <a:bodyPr wrap="none" rtlCol="0">
            <a:spAutoFit/>
          </a:bodyPr>
          <a:lstStyle/>
          <a:p>
            <a:r>
              <a:rPr lang="en-US" sz="1200">
                <a:solidFill>
                  <a:srgbClr val="757575"/>
                </a:solidFill>
                <a:latin typeface="Goldman Sans" panose="020B0603020203020204" pitchFamily="34" charset="0"/>
                <a:cs typeface="Goldman Sans" panose="020B0603020203020204" pitchFamily="34" charset="0"/>
              </a:rPr>
              <a:t>Solution</a:t>
            </a:r>
          </a:p>
        </p:txBody>
      </p:sp>
      <p:sp>
        <p:nvSpPr>
          <p:cNvPr id="8" name="TextBox 7">
            <a:extLst>
              <a:ext uri="{FF2B5EF4-FFF2-40B4-BE49-F238E27FC236}">
                <a16:creationId xmlns:a16="http://schemas.microsoft.com/office/drawing/2014/main" id="{8E801E5B-9E64-97AE-E2CC-DC84C2FA01B1}"/>
              </a:ext>
            </a:extLst>
          </p:cNvPr>
          <p:cNvSpPr txBox="1"/>
          <p:nvPr userDrawn="1"/>
        </p:nvSpPr>
        <p:spPr>
          <a:xfrm>
            <a:off x="3216579" y="6417238"/>
            <a:ext cx="1028743" cy="276999"/>
          </a:xfrm>
          <a:prstGeom prst="rect">
            <a:avLst/>
          </a:prstGeom>
          <a:noFill/>
        </p:spPr>
        <p:txBody>
          <a:bodyPr wrap="none" rtlCol="0">
            <a:spAutoFit/>
          </a:bodyPr>
          <a:lstStyle/>
          <a:p>
            <a:r>
              <a:rPr lang="en-US" sz="1200">
                <a:solidFill>
                  <a:srgbClr val="757575"/>
                </a:solidFill>
                <a:latin typeface="Goldman Sans Light" panose="020B0503020203020204" pitchFamily="34" charset="0"/>
                <a:cs typeface="Goldman Sans Light" panose="020B0503020203020204" pitchFamily="34" charset="0"/>
              </a:rPr>
              <a:t>Architecture</a:t>
            </a:r>
          </a:p>
        </p:txBody>
      </p:sp>
      <p:sp>
        <p:nvSpPr>
          <p:cNvPr id="9" name="TextBox 8">
            <a:extLst>
              <a:ext uri="{FF2B5EF4-FFF2-40B4-BE49-F238E27FC236}">
                <a16:creationId xmlns:a16="http://schemas.microsoft.com/office/drawing/2014/main" id="{3B964F21-9193-99AF-701C-05777804B4B6}"/>
              </a:ext>
            </a:extLst>
          </p:cNvPr>
          <p:cNvSpPr txBox="1"/>
          <p:nvPr userDrawn="1"/>
        </p:nvSpPr>
        <p:spPr>
          <a:xfrm>
            <a:off x="4886303" y="6414676"/>
            <a:ext cx="580608" cy="276999"/>
          </a:xfrm>
          <a:prstGeom prst="rect">
            <a:avLst/>
          </a:prstGeom>
          <a:noFill/>
        </p:spPr>
        <p:txBody>
          <a:bodyPr wrap="none" lIns="91440" tIns="45720" rIns="91440" bIns="45720" rtlCol="0" anchor="t">
            <a:spAutoFit/>
          </a:bodyPr>
          <a:lstStyle/>
          <a:p>
            <a:r>
              <a:rPr lang="en-US" sz="1200">
                <a:solidFill>
                  <a:srgbClr val="757575"/>
                </a:solidFill>
                <a:latin typeface="Goldman Sans Light" panose="020B0503020203020204" pitchFamily="34" charset="0"/>
                <a:cs typeface="Goldman Sans Light" panose="020B0503020203020204" pitchFamily="34" charset="0"/>
              </a:rPr>
              <a:t>Demo</a:t>
            </a:r>
            <a:endParaRPr lang="en-US">
              <a:solidFill>
                <a:srgbClr val="757575"/>
              </a:solidFill>
              <a:latin typeface="Goldman Sans Light" panose="020B0503020203020204" pitchFamily="34" charset="0"/>
              <a:cs typeface="Goldman Sans Light" panose="020B0503020203020204" pitchFamily="34" charset="0"/>
            </a:endParaRPr>
          </a:p>
        </p:txBody>
      </p:sp>
      <p:sp>
        <p:nvSpPr>
          <p:cNvPr id="10" name="TextBox 9">
            <a:extLst>
              <a:ext uri="{FF2B5EF4-FFF2-40B4-BE49-F238E27FC236}">
                <a16:creationId xmlns:a16="http://schemas.microsoft.com/office/drawing/2014/main" id="{E63CC6EE-CD71-EEF9-AC9B-3E0BAED6B426}"/>
              </a:ext>
            </a:extLst>
          </p:cNvPr>
          <p:cNvSpPr txBox="1"/>
          <p:nvPr userDrawn="1"/>
        </p:nvSpPr>
        <p:spPr>
          <a:xfrm>
            <a:off x="6107892" y="6414676"/>
            <a:ext cx="1164871" cy="276999"/>
          </a:xfrm>
          <a:prstGeom prst="rect">
            <a:avLst/>
          </a:prstGeom>
          <a:noFill/>
        </p:spPr>
        <p:txBody>
          <a:bodyPr wrap="none" lIns="91440" tIns="45720" rIns="91440" bIns="45720" rtlCol="0" anchor="t">
            <a:spAutoFit/>
          </a:bodyPr>
          <a:lstStyle/>
          <a:p>
            <a:r>
              <a:rPr lang="en-US" sz="1200">
                <a:solidFill>
                  <a:srgbClr val="757575"/>
                </a:solidFill>
                <a:latin typeface="Goldman Sans Light" panose="020B0503020203020204" pitchFamily="34" charset="0"/>
                <a:cs typeface="Goldman Sans Light" panose="020B0503020203020204" pitchFamily="34" charset="0"/>
              </a:rPr>
              <a:t>Improvements</a:t>
            </a:r>
            <a:endParaRPr lang="en-US">
              <a:solidFill>
                <a:srgbClr val="757575"/>
              </a:solidFill>
              <a:latin typeface="Goldman Sans Light" panose="020B0503020203020204" pitchFamily="34" charset="0"/>
              <a:cs typeface="Goldman Sans Light" panose="020B0503020203020204" pitchFamily="34" charset="0"/>
            </a:endParaRPr>
          </a:p>
        </p:txBody>
      </p:sp>
      <p:sp>
        <p:nvSpPr>
          <p:cNvPr id="11" name="Rectangle 10">
            <a:extLst>
              <a:ext uri="{FF2B5EF4-FFF2-40B4-BE49-F238E27FC236}">
                <a16:creationId xmlns:a16="http://schemas.microsoft.com/office/drawing/2014/main" id="{7CF998A2-F9DC-85B5-6E05-0669BB07B39C}"/>
              </a:ext>
            </a:extLst>
          </p:cNvPr>
          <p:cNvSpPr/>
          <p:nvPr userDrawn="1"/>
        </p:nvSpPr>
        <p:spPr>
          <a:xfrm>
            <a:off x="453437" y="6691676"/>
            <a:ext cx="648000" cy="18000"/>
          </a:xfrm>
          <a:prstGeom prst="rect">
            <a:avLst/>
          </a:prstGeom>
          <a:solidFill>
            <a:srgbClr val="3E6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A4532C-1BD3-F783-3809-2BC5B0ECBCAB}"/>
              </a:ext>
            </a:extLst>
          </p:cNvPr>
          <p:cNvSpPr/>
          <p:nvPr userDrawn="1"/>
        </p:nvSpPr>
        <p:spPr>
          <a:xfrm>
            <a:off x="0" y="0"/>
            <a:ext cx="12192000" cy="805218"/>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tableware, clipart, dishware&#10;&#10;Description automatically generated">
            <a:extLst>
              <a:ext uri="{FF2B5EF4-FFF2-40B4-BE49-F238E27FC236}">
                <a16:creationId xmlns:a16="http://schemas.microsoft.com/office/drawing/2014/main" id="{3D3BA34F-25B3-1740-49A3-235483B1D9EE}"/>
              </a:ext>
            </a:extLst>
          </p:cNvPr>
          <p:cNvPicPr>
            <a:picLocks noChangeAspect="1"/>
          </p:cNvPicPr>
          <p:nvPr userDrawn="1"/>
        </p:nvPicPr>
        <p:blipFill>
          <a:blip r:embed="rId2"/>
          <a:stretch>
            <a:fillRect/>
          </a:stretch>
        </p:blipFill>
        <p:spPr>
          <a:xfrm>
            <a:off x="10662124" y="115674"/>
            <a:ext cx="1147739" cy="573870"/>
          </a:xfrm>
          <a:prstGeom prst="rect">
            <a:avLst/>
          </a:prstGeom>
        </p:spPr>
      </p:pic>
      <p:sp>
        <p:nvSpPr>
          <p:cNvPr id="2" name="Title 1">
            <a:extLst>
              <a:ext uri="{FF2B5EF4-FFF2-40B4-BE49-F238E27FC236}">
                <a16:creationId xmlns:a16="http://schemas.microsoft.com/office/drawing/2014/main" id="{F268E331-180F-4243-FA22-64216695356F}"/>
              </a:ext>
            </a:extLst>
          </p:cNvPr>
          <p:cNvSpPr>
            <a:spLocks noGrp="1"/>
          </p:cNvSpPr>
          <p:nvPr>
            <p:ph type="title" hasCustomPrompt="1"/>
          </p:nvPr>
        </p:nvSpPr>
        <p:spPr>
          <a:xfrm>
            <a:off x="382137" y="163591"/>
            <a:ext cx="9897850" cy="601418"/>
          </a:xfrm>
        </p:spPr>
        <p:txBody>
          <a:bodyPr>
            <a:normAutofit/>
          </a:bodyPr>
          <a:lstStyle>
            <a:lvl1pPr>
              <a:defRPr sz="2800" b="0" i="0">
                <a:solidFill>
                  <a:schemeClr val="bg1"/>
                </a:solidFill>
                <a:latin typeface="Goldman Sans Medium" panose="020B0603020203020204" pitchFamily="34" charset="0"/>
                <a:cs typeface="Goldman Sans Medium" panose="020B0603020203020204" pitchFamily="34" charset="0"/>
              </a:defRPr>
            </a:lvl1pPr>
          </a:lstStyle>
          <a:p>
            <a:r>
              <a:rPr lang="en-GB"/>
              <a:t>Title</a:t>
            </a:r>
            <a:endParaRPr lang="en-US"/>
          </a:p>
        </p:txBody>
      </p:sp>
    </p:spTree>
    <p:extLst>
      <p:ext uri="{BB962C8B-B14F-4D97-AF65-F5344CB8AC3E}">
        <p14:creationId xmlns:p14="http://schemas.microsoft.com/office/powerpoint/2010/main" val="3477175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72F0-A668-A426-0447-0ADAEABDCF4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448D037-A6F8-7F4C-7FB4-D859FCFFC1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5A51F26-2B17-01CA-05A6-AC06AA3A7B31}"/>
              </a:ext>
            </a:extLst>
          </p:cNvPr>
          <p:cNvSpPr>
            <a:spLocks noGrp="1"/>
          </p:cNvSpPr>
          <p:nvPr>
            <p:ph type="dt" sz="half" idx="10"/>
          </p:nvPr>
        </p:nvSpPr>
        <p:spPr/>
        <p:txBody>
          <a:bodyPr/>
          <a:lstStyle/>
          <a:p>
            <a:fld id="{0A6F081F-ED3C-6842-A15A-EFCF0DB6E28D}" type="datetime1">
              <a:rPr lang="en-SG" smtClean="0"/>
              <a:t>28/8/22</a:t>
            </a:fld>
            <a:endParaRPr lang="en-US"/>
          </a:p>
        </p:txBody>
      </p:sp>
      <p:sp>
        <p:nvSpPr>
          <p:cNvPr id="5" name="Footer Placeholder 4">
            <a:extLst>
              <a:ext uri="{FF2B5EF4-FFF2-40B4-BE49-F238E27FC236}">
                <a16:creationId xmlns:a16="http://schemas.microsoft.com/office/drawing/2014/main" id="{833932EF-44CC-47D5-9E7F-6C60120BF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AE8B4-79C5-B30B-C733-207D3D59F876}"/>
              </a:ext>
            </a:extLst>
          </p:cNvPr>
          <p:cNvSpPr>
            <a:spLocks noGrp="1"/>
          </p:cNvSpPr>
          <p:nvPr>
            <p:ph type="sldNum" sz="quarter" idx="12"/>
          </p:nvPr>
        </p:nvSpPr>
        <p:spPr/>
        <p:txBody>
          <a:bodyPr/>
          <a:lstStyle/>
          <a:p>
            <a:fld id="{B244D9F1-4128-074F-A2B4-5F56798B1E32}" type="slidenum">
              <a:rPr lang="en-US" smtClean="0"/>
              <a:t>‹#›</a:t>
            </a:fld>
            <a:endParaRPr lang="en-US"/>
          </a:p>
        </p:txBody>
      </p:sp>
    </p:spTree>
    <p:extLst>
      <p:ext uri="{BB962C8B-B14F-4D97-AF65-F5344CB8AC3E}">
        <p14:creationId xmlns:p14="http://schemas.microsoft.com/office/powerpoint/2010/main" val="4242143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17CF-3DFA-E856-F631-1C03ADC3B8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8F1DD7-C82C-077C-4451-4FC40694982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14BE19-BAC4-11E2-0ECC-FE3830709A47}"/>
              </a:ext>
            </a:extLst>
          </p:cNvPr>
          <p:cNvSpPr>
            <a:spLocks noGrp="1"/>
          </p:cNvSpPr>
          <p:nvPr>
            <p:ph type="dt" sz="half" idx="10"/>
          </p:nvPr>
        </p:nvSpPr>
        <p:spPr/>
        <p:txBody>
          <a:bodyPr/>
          <a:lstStyle/>
          <a:p>
            <a:fld id="{E4D15F66-6D74-C04D-BFFA-148161E7C56C}" type="datetime1">
              <a:rPr lang="en-SG" smtClean="0"/>
              <a:t>28/8/22</a:t>
            </a:fld>
            <a:endParaRPr lang="en-US"/>
          </a:p>
        </p:txBody>
      </p:sp>
      <p:sp>
        <p:nvSpPr>
          <p:cNvPr id="5" name="Footer Placeholder 4">
            <a:extLst>
              <a:ext uri="{FF2B5EF4-FFF2-40B4-BE49-F238E27FC236}">
                <a16:creationId xmlns:a16="http://schemas.microsoft.com/office/drawing/2014/main" id="{F1824C96-40C1-E214-49A3-A1A2204B0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C7C32-C561-E10D-4D92-A30E09EA6795}"/>
              </a:ext>
            </a:extLst>
          </p:cNvPr>
          <p:cNvSpPr>
            <a:spLocks noGrp="1"/>
          </p:cNvSpPr>
          <p:nvPr>
            <p:ph type="sldNum" sz="quarter" idx="12"/>
          </p:nvPr>
        </p:nvSpPr>
        <p:spPr/>
        <p:txBody>
          <a:bodyPr/>
          <a:lstStyle/>
          <a:p>
            <a:fld id="{B244D9F1-4128-074F-A2B4-5F56798B1E32}" type="slidenum">
              <a:rPr lang="en-US" smtClean="0"/>
              <a:t>‹#›</a:t>
            </a:fld>
            <a:endParaRPr lang="en-US"/>
          </a:p>
        </p:txBody>
      </p:sp>
    </p:spTree>
    <p:extLst>
      <p:ext uri="{BB962C8B-B14F-4D97-AF65-F5344CB8AC3E}">
        <p14:creationId xmlns:p14="http://schemas.microsoft.com/office/powerpoint/2010/main" val="97765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FD231-EE07-B5A7-BBC9-D8AE9B529C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A901E44-E659-57AF-9925-D621497C5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73F04A-8813-3119-68DB-DCC6CD5C97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0904B-30B9-2E48-8682-C603620FA664}" type="datetime1">
              <a:rPr lang="en-SG" smtClean="0"/>
              <a:t>28/8/22</a:t>
            </a:fld>
            <a:endParaRPr lang="en-US"/>
          </a:p>
        </p:txBody>
      </p:sp>
      <p:sp>
        <p:nvSpPr>
          <p:cNvPr id="5" name="Footer Placeholder 4">
            <a:extLst>
              <a:ext uri="{FF2B5EF4-FFF2-40B4-BE49-F238E27FC236}">
                <a16:creationId xmlns:a16="http://schemas.microsoft.com/office/drawing/2014/main" id="{09126F42-573E-B50B-AE91-8EBE8C58F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651E70-9D58-57A8-7340-148142D7F4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44D9F1-4128-074F-A2B4-5F56798B1E32}" type="slidenum">
              <a:rPr lang="en-US" smtClean="0"/>
              <a:t>‹#›</a:t>
            </a:fld>
            <a:endParaRPr lang="en-US"/>
          </a:p>
        </p:txBody>
      </p:sp>
    </p:spTree>
    <p:extLst>
      <p:ext uri="{BB962C8B-B14F-4D97-AF65-F5344CB8AC3E}">
        <p14:creationId xmlns:p14="http://schemas.microsoft.com/office/powerpoint/2010/main" val="3959982107"/>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659" r:id="rId3"/>
    <p:sldLayoutId id="2147483657" r:id="rId4"/>
    <p:sldLayoutId id="2147483656" r:id="rId5"/>
    <p:sldLayoutId id="2147483654" r:id="rId6"/>
    <p:sldLayoutId id="2147483649" r:id="rId7"/>
    <p:sldLayoutId id="2147483650"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4D7F86C-BA49-BD43-9878-B6412778F5FE}"/>
              </a:ext>
            </a:extLst>
          </p:cNvPr>
          <p:cNvGrpSpPr/>
          <p:nvPr/>
        </p:nvGrpSpPr>
        <p:grpSpPr>
          <a:xfrm>
            <a:off x="-1048773" y="-19664"/>
            <a:ext cx="14289546" cy="8037870"/>
            <a:chOff x="0" y="0"/>
            <a:chExt cx="12192000" cy="6858000"/>
          </a:xfrm>
        </p:grpSpPr>
        <p:pic>
          <p:nvPicPr>
            <p:cNvPr id="10" name="Picture 9" descr="A planet in space&#10;&#10;Description automatically generated">
              <a:extLst>
                <a:ext uri="{FF2B5EF4-FFF2-40B4-BE49-F238E27FC236}">
                  <a16:creationId xmlns:a16="http://schemas.microsoft.com/office/drawing/2014/main" id="{CFBFCF53-8B10-7441-92F4-524EF49CBA85}"/>
                </a:ext>
              </a:extLst>
            </p:cNvPr>
            <p:cNvPicPr>
              <a:picLocks noChangeAspect="1"/>
            </p:cNvPicPr>
            <p:nvPr/>
          </p:nvPicPr>
          <p:blipFill rotWithShape="1">
            <a:blip r:embed="rId3"/>
            <a:srcRect t="15519"/>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0FA973F-F16B-114C-89F6-1475D71EB590}"/>
                </a:ext>
              </a:extLst>
            </p:cNvPr>
            <p:cNvSpPr/>
            <p:nvPr/>
          </p:nvSpPr>
          <p:spPr>
            <a:xfrm>
              <a:off x="0" y="0"/>
              <a:ext cx="12192000" cy="6858000"/>
            </a:xfrm>
            <a:prstGeom prst="rect">
              <a:avLst/>
            </a:prstGeom>
            <a:solidFill>
              <a:schemeClr val="tx1">
                <a:alpha val="8885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picture containing text, tableware, clipart, dishware&#10;&#10;Description automatically generated">
            <a:extLst>
              <a:ext uri="{FF2B5EF4-FFF2-40B4-BE49-F238E27FC236}">
                <a16:creationId xmlns:a16="http://schemas.microsoft.com/office/drawing/2014/main" id="{4098AFBE-D061-A66E-E5BA-1CECB50D0BBF}"/>
              </a:ext>
            </a:extLst>
          </p:cNvPr>
          <p:cNvPicPr>
            <a:picLocks noChangeAspect="1"/>
          </p:cNvPicPr>
          <p:nvPr/>
        </p:nvPicPr>
        <p:blipFill>
          <a:blip r:embed="rId4"/>
          <a:stretch>
            <a:fillRect/>
          </a:stretch>
        </p:blipFill>
        <p:spPr>
          <a:xfrm>
            <a:off x="495604" y="362819"/>
            <a:ext cx="2610704" cy="1305353"/>
          </a:xfrm>
          <a:prstGeom prst="rect">
            <a:avLst/>
          </a:prstGeom>
        </p:spPr>
      </p:pic>
      <p:sp>
        <p:nvSpPr>
          <p:cNvPr id="7" name="TextBox 6">
            <a:extLst>
              <a:ext uri="{FF2B5EF4-FFF2-40B4-BE49-F238E27FC236}">
                <a16:creationId xmlns:a16="http://schemas.microsoft.com/office/drawing/2014/main" id="{CE8F48E8-59CC-347E-5891-170D943122D9}"/>
              </a:ext>
            </a:extLst>
          </p:cNvPr>
          <p:cNvSpPr txBox="1"/>
          <p:nvPr/>
        </p:nvSpPr>
        <p:spPr>
          <a:xfrm>
            <a:off x="7234880" y="6024026"/>
            <a:ext cx="3023328" cy="400110"/>
          </a:xfrm>
          <a:prstGeom prst="rect">
            <a:avLst/>
          </a:prstGeom>
          <a:noFill/>
        </p:spPr>
        <p:txBody>
          <a:bodyPr wrap="square" rtlCol="0">
            <a:spAutoFit/>
          </a:bodyPr>
          <a:lstStyle/>
          <a:p>
            <a:r>
              <a:rPr lang="en-US" sz="2000">
                <a:solidFill>
                  <a:schemeClr val="bg1"/>
                </a:solidFill>
                <a:latin typeface="Goldman Sans Light" panose="020B0503020203020204" pitchFamily="34" charset="0"/>
                <a:cs typeface="Goldman Sans Light" panose="020B0503020203020204" pitchFamily="34" charset="0"/>
              </a:rPr>
              <a:t>By Rainbow and Unicorns</a:t>
            </a:r>
          </a:p>
        </p:txBody>
      </p:sp>
      <p:sp>
        <p:nvSpPr>
          <p:cNvPr id="9" name="TextBox 8">
            <a:extLst>
              <a:ext uri="{FF2B5EF4-FFF2-40B4-BE49-F238E27FC236}">
                <a16:creationId xmlns:a16="http://schemas.microsoft.com/office/drawing/2014/main" id="{49AE9471-780A-3F66-7B0C-E69977E5CCB4}"/>
              </a:ext>
            </a:extLst>
          </p:cNvPr>
          <p:cNvSpPr txBox="1"/>
          <p:nvPr/>
        </p:nvSpPr>
        <p:spPr>
          <a:xfrm>
            <a:off x="7234880" y="4450707"/>
            <a:ext cx="5410200" cy="1446550"/>
          </a:xfrm>
          <a:prstGeom prst="rect">
            <a:avLst/>
          </a:prstGeom>
          <a:noFill/>
        </p:spPr>
        <p:txBody>
          <a:bodyPr wrap="square" rtlCol="0">
            <a:spAutoFit/>
          </a:bodyPr>
          <a:lstStyle/>
          <a:p>
            <a:r>
              <a:rPr lang="en-US" sz="4400">
                <a:solidFill>
                  <a:schemeClr val="bg1"/>
                </a:solidFill>
                <a:latin typeface="Goldman Sans Medium" panose="020B0603020203020204" pitchFamily="34" charset="0"/>
                <a:cs typeface="Goldman Sans Medium" panose="020B0603020203020204" pitchFamily="34" charset="0"/>
              </a:rPr>
              <a:t>GoldmanSachs</a:t>
            </a:r>
          </a:p>
          <a:p>
            <a:r>
              <a:rPr lang="en-US" sz="4400" err="1">
                <a:solidFill>
                  <a:schemeClr val="bg1"/>
                </a:solidFill>
                <a:latin typeface="Goldman Sans Medium" panose="020B0603020203020204" pitchFamily="34" charset="0"/>
                <a:cs typeface="Goldman Sans Medium" panose="020B0603020203020204" pitchFamily="34" charset="0"/>
              </a:rPr>
              <a:t>serviceExchange</a:t>
            </a:r>
            <a:endParaRPr lang="en-US" sz="4400">
              <a:solidFill>
                <a:schemeClr val="bg1"/>
              </a:solidFill>
              <a:latin typeface="Goldman Sans Medium" panose="020B0603020203020204" pitchFamily="34" charset="0"/>
              <a:cs typeface="Goldman Sans Medium" panose="020B0603020203020204" pitchFamily="34" charset="0"/>
            </a:endParaRPr>
          </a:p>
        </p:txBody>
      </p:sp>
      <p:pic>
        <p:nvPicPr>
          <p:cNvPr id="12" name="Content Placeholder 4" descr="Square&#10;&#10;Description automatically generated">
            <a:extLst>
              <a:ext uri="{FF2B5EF4-FFF2-40B4-BE49-F238E27FC236}">
                <a16:creationId xmlns:a16="http://schemas.microsoft.com/office/drawing/2014/main" id="{6E11EC2C-CE4E-1944-B162-D0F854E589FD}"/>
              </a:ext>
            </a:extLst>
          </p:cNvPr>
          <p:cNvPicPr>
            <a:picLocks noChangeAspect="1"/>
          </p:cNvPicPr>
          <p:nvPr/>
        </p:nvPicPr>
        <p:blipFill>
          <a:blip r:embed="rId5"/>
          <a:stretch>
            <a:fillRect/>
          </a:stretch>
        </p:blipFill>
        <p:spPr>
          <a:xfrm>
            <a:off x="-2061065" y="2226348"/>
            <a:ext cx="1607985" cy="763793"/>
          </a:xfrm>
          <a:prstGeom prst="rect">
            <a:avLst/>
          </a:prstGeom>
        </p:spPr>
      </p:pic>
    </p:spTree>
    <p:extLst>
      <p:ext uri="{BB962C8B-B14F-4D97-AF65-F5344CB8AC3E}">
        <p14:creationId xmlns:p14="http://schemas.microsoft.com/office/powerpoint/2010/main" val="25050877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 -0.14699 " pathEditMode="relative" rAng="0" ptsTypes="AA">
                                      <p:cBhvr>
                                        <p:cTn id="6" dur="5000" fill="hold"/>
                                        <p:tgtEl>
                                          <p:spTgt spid="3"/>
                                        </p:tgtEl>
                                        <p:attrNameLst>
                                          <p:attrName>ppt_x</p:attrName>
                                          <p:attrName>ppt_y</p:attrName>
                                        </p:attrNameLst>
                                      </p:cBhvr>
                                      <p:rCtr x="0" y="-7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8F4936-6921-CA79-24A3-F79DECA0E430}"/>
              </a:ext>
            </a:extLst>
          </p:cNvPr>
          <p:cNvSpPr>
            <a:spLocks noGrp="1"/>
          </p:cNvSpPr>
          <p:nvPr>
            <p:ph type="sldNum" sz="quarter" idx="12"/>
          </p:nvPr>
        </p:nvSpPr>
        <p:spPr/>
        <p:txBody>
          <a:bodyPr/>
          <a:lstStyle/>
          <a:p>
            <a:fld id="{B244D9F1-4128-074F-A2B4-5F56798B1E32}" type="slidenum">
              <a:rPr lang="en-US" smtClean="0"/>
              <a:pPr/>
              <a:t>2</a:t>
            </a:fld>
            <a:endParaRPr lang="en-US"/>
          </a:p>
        </p:txBody>
      </p:sp>
      <p:sp>
        <p:nvSpPr>
          <p:cNvPr id="3" name="Title 2">
            <a:extLst>
              <a:ext uri="{FF2B5EF4-FFF2-40B4-BE49-F238E27FC236}">
                <a16:creationId xmlns:a16="http://schemas.microsoft.com/office/drawing/2014/main" id="{64E3EFAA-5EB8-2ACA-2B16-5925DE681E94}"/>
              </a:ext>
            </a:extLst>
          </p:cNvPr>
          <p:cNvSpPr>
            <a:spLocks noGrp="1"/>
          </p:cNvSpPr>
          <p:nvPr>
            <p:ph type="title"/>
          </p:nvPr>
        </p:nvSpPr>
        <p:spPr>
          <a:xfrm>
            <a:off x="382137" y="163591"/>
            <a:ext cx="10140958" cy="601418"/>
          </a:xfrm>
        </p:spPr>
        <p:txBody>
          <a:bodyPr/>
          <a:lstStyle/>
          <a:p>
            <a:r>
              <a:rPr lang="en-US"/>
              <a:t>Significant Risk in Unregulated Industry</a:t>
            </a:r>
            <a:endParaRPr lang="en-US">
              <a:latin typeface="Goldman Sans Light" panose="020B0503020203020204" pitchFamily="34" charset="0"/>
              <a:cs typeface="Goldman Sans Light" panose="020B0503020203020204" pitchFamily="34" charset="0"/>
            </a:endParaRPr>
          </a:p>
        </p:txBody>
      </p:sp>
      <p:pic>
        <p:nvPicPr>
          <p:cNvPr id="12" name="Picture 11">
            <a:extLst>
              <a:ext uri="{FF2B5EF4-FFF2-40B4-BE49-F238E27FC236}">
                <a16:creationId xmlns:a16="http://schemas.microsoft.com/office/drawing/2014/main" id="{B540D8CF-B6C5-7B4A-5C72-3EB9DE0E71BB}"/>
              </a:ext>
            </a:extLst>
          </p:cNvPr>
          <p:cNvPicPr>
            <a:picLocks noChangeAspect="1"/>
          </p:cNvPicPr>
          <p:nvPr/>
        </p:nvPicPr>
        <p:blipFill>
          <a:blip r:embed="rId2"/>
          <a:stretch>
            <a:fillRect/>
          </a:stretch>
        </p:blipFill>
        <p:spPr>
          <a:xfrm>
            <a:off x="-1689834" y="1398210"/>
            <a:ext cx="4705597" cy="4705597"/>
          </a:xfrm>
          <a:prstGeom prst="rect">
            <a:avLst/>
          </a:prstGeom>
        </p:spPr>
      </p:pic>
      <p:pic>
        <p:nvPicPr>
          <p:cNvPr id="21" name="Picture 20">
            <a:extLst>
              <a:ext uri="{FF2B5EF4-FFF2-40B4-BE49-F238E27FC236}">
                <a16:creationId xmlns:a16="http://schemas.microsoft.com/office/drawing/2014/main" id="{AC720289-F133-314D-B1FF-FE5D338C2821}"/>
              </a:ext>
            </a:extLst>
          </p:cNvPr>
          <p:cNvPicPr>
            <a:picLocks noChangeAspect="1"/>
          </p:cNvPicPr>
          <p:nvPr/>
        </p:nvPicPr>
        <p:blipFill>
          <a:blip r:embed="rId3"/>
          <a:stretch>
            <a:fillRect/>
          </a:stretch>
        </p:blipFill>
        <p:spPr>
          <a:xfrm>
            <a:off x="2165618" y="1588736"/>
            <a:ext cx="1361673" cy="1361673"/>
          </a:xfrm>
          <a:prstGeom prst="rect">
            <a:avLst/>
          </a:prstGeom>
        </p:spPr>
      </p:pic>
      <p:sp>
        <p:nvSpPr>
          <p:cNvPr id="10" name="TextBox 9">
            <a:extLst>
              <a:ext uri="{FF2B5EF4-FFF2-40B4-BE49-F238E27FC236}">
                <a16:creationId xmlns:a16="http://schemas.microsoft.com/office/drawing/2014/main" id="{F0AD6E72-4B0B-D715-7976-1C54DC001F4F}"/>
              </a:ext>
            </a:extLst>
          </p:cNvPr>
          <p:cNvSpPr txBox="1"/>
          <p:nvPr/>
        </p:nvSpPr>
        <p:spPr>
          <a:xfrm>
            <a:off x="4360198" y="3539052"/>
            <a:ext cx="1186543" cy="369332"/>
          </a:xfrm>
          <a:prstGeom prst="rect">
            <a:avLst/>
          </a:prstGeom>
          <a:noFill/>
        </p:spPr>
        <p:txBody>
          <a:bodyPr wrap="none" rtlCol="0">
            <a:spAutoFit/>
          </a:bodyPr>
          <a:lstStyle/>
          <a:p>
            <a:r>
              <a:rPr lang="en-US" dirty="0">
                <a:solidFill>
                  <a:srgbClr val="2F2F2F"/>
                </a:solidFill>
                <a:latin typeface="Goldman Sans" panose="020B0603020203020204" pitchFamily="34" charset="0"/>
                <a:cs typeface="Goldman Sans" panose="020B0603020203020204" pitchFamily="34" charset="0"/>
              </a:rPr>
              <a:t>Indonesia</a:t>
            </a:r>
          </a:p>
        </p:txBody>
      </p:sp>
      <p:pic>
        <p:nvPicPr>
          <p:cNvPr id="14" name="Picture 13" descr="Icon&#10;&#10;Description automatically generated">
            <a:extLst>
              <a:ext uri="{FF2B5EF4-FFF2-40B4-BE49-F238E27FC236}">
                <a16:creationId xmlns:a16="http://schemas.microsoft.com/office/drawing/2014/main" id="{7D2349B0-1E47-3628-5781-D5C72BBA5C65}"/>
              </a:ext>
            </a:extLst>
          </p:cNvPr>
          <p:cNvPicPr>
            <a:picLocks noChangeAspect="1"/>
          </p:cNvPicPr>
          <p:nvPr/>
        </p:nvPicPr>
        <p:blipFill>
          <a:blip r:embed="rId4"/>
          <a:stretch>
            <a:fillRect/>
          </a:stretch>
        </p:blipFill>
        <p:spPr>
          <a:xfrm>
            <a:off x="3936726" y="3484912"/>
            <a:ext cx="423472" cy="423472"/>
          </a:xfrm>
          <a:prstGeom prst="rect">
            <a:avLst/>
          </a:prstGeom>
        </p:spPr>
      </p:pic>
      <p:sp>
        <p:nvSpPr>
          <p:cNvPr id="15" name="TextBox 14">
            <a:extLst>
              <a:ext uri="{FF2B5EF4-FFF2-40B4-BE49-F238E27FC236}">
                <a16:creationId xmlns:a16="http://schemas.microsoft.com/office/drawing/2014/main" id="{42B07BED-5D3E-169A-31E0-047E14D967BE}"/>
              </a:ext>
            </a:extLst>
          </p:cNvPr>
          <p:cNvSpPr txBox="1"/>
          <p:nvPr/>
        </p:nvSpPr>
        <p:spPr>
          <a:xfrm>
            <a:off x="4360198" y="4112258"/>
            <a:ext cx="1051891" cy="369332"/>
          </a:xfrm>
          <a:prstGeom prst="rect">
            <a:avLst/>
          </a:prstGeom>
          <a:noFill/>
        </p:spPr>
        <p:txBody>
          <a:bodyPr wrap="none" rtlCol="0">
            <a:spAutoFit/>
          </a:bodyPr>
          <a:lstStyle/>
          <a:p>
            <a:r>
              <a:rPr lang="en-US">
                <a:solidFill>
                  <a:srgbClr val="2F2F2F"/>
                </a:solidFill>
                <a:latin typeface="Goldman Sans" panose="020B0603020203020204" pitchFamily="34" charset="0"/>
                <a:cs typeface="Goldman Sans" panose="020B0603020203020204" pitchFamily="34" charset="0"/>
              </a:rPr>
              <a:t>Vietnam</a:t>
            </a:r>
          </a:p>
        </p:txBody>
      </p:sp>
      <p:pic>
        <p:nvPicPr>
          <p:cNvPr id="16" name="Picture 15" descr="Icon&#10;&#10;Description automatically generated">
            <a:extLst>
              <a:ext uri="{FF2B5EF4-FFF2-40B4-BE49-F238E27FC236}">
                <a16:creationId xmlns:a16="http://schemas.microsoft.com/office/drawing/2014/main" id="{9A39287F-DF4A-1939-04EC-3E6B0AAC159F}"/>
              </a:ext>
            </a:extLst>
          </p:cNvPr>
          <p:cNvPicPr>
            <a:picLocks noChangeAspect="1"/>
          </p:cNvPicPr>
          <p:nvPr/>
        </p:nvPicPr>
        <p:blipFill>
          <a:blip r:embed="rId4"/>
          <a:stretch>
            <a:fillRect/>
          </a:stretch>
        </p:blipFill>
        <p:spPr>
          <a:xfrm>
            <a:off x="3936726" y="4058118"/>
            <a:ext cx="423472" cy="423472"/>
          </a:xfrm>
          <a:prstGeom prst="rect">
            <a:avLst/>
          </a:prstGeom>
        </p:spPr>
      </p:pic>
      <p:sp>
        <p:nvSpPr>
          <p:cNvPr id="17" name="TextBox 16">
            <a:extLst>
              <a:ext uri="{FF2B5EF4-FFF2-40B4-BE49-F238E27FC236}">
                <a16:creationId xmlns:a16="http://schemas.microsoft.com/office/drawing/2014/main" id="{F82A7A33-9676-76DE-5F0E-B702F50775AA}"/>
              </a:ext>
            </a:extLst>
          </p:cNvPr>
          <p:cNvSpPr txBox="1"/>
          <p:nvPr/>
        </p:nvSpPr>
        <p:spPr>
          <a:xfrm>
            <a:off x="4360198" y="4671816"/>
            <a:ext cx="1338828" cy="369332"/>
          </a:xfrm>
          <a:prstGeom prst="rect">
            <a:avLst/>
          </a:prstGeom>
          <a:noFill/>
        </p:spPr>
        <p:txBody>
          <a:bodyPr wrap="none" rtlCol="0">
            <a:spAutoFit/>
          </a:bodyPr>
          <a:lstStyle/>
          <a:p>
            <a:r>
              <a:rPr lang="en-US">
                <a:solidFill>
                  <a:srgbClr val="2F2F2F"/>
                </a:solidFill>
                <a:latin typeface="Goldman Sans" panose="020B0603020203020204" pitchFamily="34" charset="0"/>
                <a:cs typeface="Goldman Sans" panose="020B0603020203020204" pitchFamily="34" charset="0"/>
              </a:rPr>
              <a:t>Philippines</a:t>
            </a:r>
          </a:p>
        </p:txBody>
      </p:sp>
      <p:pic>
        <p:nvPicPr>
          <p:cNvPr id="18" name="Picture 17" descr="Icon&#10;&#10;Description automatically generated">
            <a:extLst>
              <a:ext uri="{FF2B5EF4-FFF2-40B4-BE49-F238E27FC236}">
                <a16:creationId xmlns:a16="http://schemas.microsoft.com/office/drawing/2014/main" id="{B3CF5ED3-BF9E-9A00-72CE-A24EDFA4C5CF}"/>
              </a:ext>
            </a:extLst>
          </p:cNvPr>
          <p:cNvPicPr>
            <a:picLocks noChangeAspect="1"/>
          </p:cNvPicPr>
          <p:nvPr/>
        </p:nvPicPr>
        <p:blipFill>
          <a:blip r:embed="rId4"/>
          <a:stretch>
            <a:fillRect/>
          </a:stretch>
        </p:blipFill>
        <p:spPr>
          <a:xfrm>
            <a:off x="3936726" y="4617676"/>
            <a:ext cx="423472" cy="423472"/>
          </a:xfrm>
          <a:prstGeom prst="rect">
            <a:avLst/>
          </a:prstGeom>
        </p:spPr>
      </p:pic>
      <p:sp>
        <p:nvSpPr>
          <p:cNvPr id="22" name="TextBox 21">
            <a:extLst>
              <a:ext uri="{FF2B5EF4-FFF2-40B4-BE49-F238E27FC236}">
                <a16:creationId xmlns:a16="http://schemas.microsoft.com/office/drawing/2014/main" id="{C643DAF7-2FE3-59FE-9624-951A87383767}"/>
              </a:ext>
            </a:extLst>
          </p:cNvPr>
          <p:cNvSpPr txBox="1"/>
          <p:nvPr/>
        </p:nvSpPr>
        <p:spPr>
          <a:xfrm>
            <a:off x="3919759" y="1878432"/>
            <a:ext cx="3046991" cy="1200329"/>
          </a:xfrm>
          <a:prstGeom prst="rect">
            <a:avLst/>
          </a:prstGeom>
          <a:noFill/>
        </p:spPr>
        <p:txBody>
          <a:bodyPr wrap="square" rtlCol="0">
            <a:spAutoFit/>
          </a:bodyPr>
          <a:lstStyle/>
          <a:p>
            <a:r>
              <a:rPr lang="en-US" sz="2400">
                <a:solidFill>
                  <a:srgbClr val="3E6078"/>
                </a:solidFill>
                <a:latin typeface="Goldman Sans Medium" panose="020B0603020203020204" pitchFamily="34" charset="0"/>
                <a:cs typeface="Goldman Sans Medium" panose="020B0603020203020204" pitchFamily="34" charset="0"/>
              </a:rPr>
              <a:t>Increasing number of FinTech firms in Southeast Asia</a:t>
            </a:r>
          </a:p>
        </p:txBody>
      </p:sp>
      <p:sp>
        <p:nvSpPr>
          <p:cNvPr id="26" name="AutoShape 6">
            <a:extLst>
              <a:ext uri="{FF2B5EF4-FFF2-40B4-BE49-F238E27FC236}">
                <a16:creationId xmlns:a16="http://schemas.microsoft.com/office/drawing/2014/main" id="{F8CD9DDE-A176-B085-E63B-96DF6069C776}"/>
              </a:ext>
            </a:extLst>
          </p:cNvPr>
          <p:cNvSpPr>
            <a:spLocks noChangeAspect="1" noChangeArrowheads="1"/>
          </p:cNvSpPr>
          <p:nvPr/>
        </p:nvSpPr>
        <p:spPr bwMode="auto">
          <a:xfrm>
            <a:off x="4470400" y="3854270"/>
            <a:ext cx="1200329" cy="12003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a:extLst>
              <a:ext uri="{FF2B5EF4-FFF2-40B4-BE49-F238E27FC236}">
                <a16:creationId xmlns:a16="http://schemas.microsoft.com/office/drawing/2014/main" id="{333DE467-179E-C443-B8B4-5D4659C2D200}"/>
              </a:ext>
            </a:extLst>
          </p:cNvPr>
          <p:cNvGrpSpPr/>
          <p:nvPr/>
        </p:nvGrpSpPr>
        <p:grpSpPr>
          <a:xfrm>
            <a:off x="7125366" y="1878432"/>
            <a:ext cx="4029112" cy="3657014"/>
            <a:chOff x="7125366" y="1878432"/>
            <a:chExt cx="4029112" cy="3657014"/>
          </a:xfrm>
        </p:grpSpPr>
        <p:sp>
          <p:nvSpPr>
            <p:cNvPr id="24" name="Chevron 23">
              <a:extLst>
                <a:ext uri="{FF2B5EF4-FFF2-40B4-BE49-F238E27FC236}">
                  <a16:creationId xmlns:a16="http://schemas.microsoft.com/office/drawing/2014/main" id="{3ABEB484-F414-DACE-8371-08C630F6BE48}"/>
                </a:ext>
              </a:extLst>
            </p:cNvPr>
            <p:cNvSpPr/>
            <p:nvPr/>
          </p:nvSpPr>
          <p:spPr>
            <a:xfrm>
              <a:off x="7125366" y="3751009"/>
              <a:ext cx="423472" cy="482632"/>
            </a:xfrm>
            <a:prstGeom prst="chevron">
              <a:avLst/>
            </a:prstGeom>
            <a:solidFill>
              <a:srgbClr val="3E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80FCA782-C0D1-EC2B-8C52-EAE8D36D6668}"/>
                </a:ext>
              </a:extLst>
            </p:cNvPr>
            <p:cNvSpPr txBox="1"/>
            <p:nvPr/>
          </p:nvSpPr>
          <p:spPr>
            <a:xfrm>
              <a:off x="8107487" y="1878432"/>
              <a:ext cx="3046991" cy="1200329"/>
            </a:xfrm>
            <a:prstGeom prst="rect">
              <a:avLst/>
            </a:prstGeom>
            <a:noFill/>
          </p:spPr>
          <p:txBody>
            <a:bodyPr wrap="square" rtlCol="0">
              <a:spAutoFit/>
            </a:bodyPr>
            <a:lstStyle/>
            <a:p>
              <a:r>
                <a:rPr lang="en-US" sz="2400">
                  <a:solidFill>
                    <a:srgbClr val="3E6078"/>
                  </a:solidFill>
                  <a:latin typeface="Goldman Sans Medium" panose="020B0603020203020204" pitchFamily="34" charset="0"/>
                  <a:cs typeface="Goldman Sans Medium" panose="020B0603020203020204" pitchFamily="34" charset="0"/>
                </a:rPr>
                <a:t>Significant risk due to unregulated industry</a:t>
              </a:r>
            </a:p>
          </p:txBody>
        </p:sp>
        <p:sp>
          <p:nvSpPr>
            <p:cNvPr id="29" name="TextBox 28">
              <a:extLst>
                <a:ext uri="{FF2B5EF4-FFF2-40B4-BE49-F238E27FC236}">
                  <a16:creationId xmlns:a16="http://schemas.microsoft.com/office/drawing/2014/main" id="{A46489A1-AE95-72B9-3E0C-57FA6C8EC12A}"/>
                </a:ext>
              </a:extLst>
            </p:cNvPr>
            <p:cNvSpPr txBox="1"/>
            <p:nvPr/>
          </p:nvSpPr>
          <p:spPr>
            <a:xfrm>
              <a:off x="8152140" y="3539052"/>
              <a:ext cx="2734531" cy="369332"/>
            </a:xfrm>
            <a:prstGeom prst="rect">
              <a:avLst/>
            </a:prstGeom>
            <a:noFill/>
          </p:spPr>
          <p:txBody>
            <a:bodyPr wrap="none" rtlCol="0">
              <a:spAutoFit/>
            </a:bodyPr>
            <a:lstStyle/>
            <a:p>
              <a:r>
                <a:rPr lang="en-US" b="1">
                  <a:solidFill>
                    <a:srgbClr val="2F2F2F"/>
                  </a:solidFill>
                  <a:latin typeface="Goldman Sans" panose="020B0603020203020204" pitchFamily="34" charset="0"/>
                  <a:cs typeface="Goldman Sans" panose="020B0603020203020204" pitchFamily="34" charset="0"/>
                </a:rPr>
                <a:t>Digital Wallet Solutions</a:t>
              </a:r>
            </a:p>
          </p:txBody>
        </p:sp>
        <p:sp>
          <p:nvSpPr>
            <p:cNvPr id="30" name="TextBox 29">
              <a:extLst>
                <a:ext uri="{FF2B5EF4-FFF2-40B4-BE49-F238E27FC236}">
                  <a16:creationId xmlns:a16="http://schemas.microsoft.com/office/drawing/2014/main" id="{B0AAAC46-4922-90E8-FACB-A5F10BA3A9C7}"/>
                </a:ext>
              </a:extLst>
            </p:cNvPr>
            <p:cNvSpPr txBox="1"/>
            <p:nvPr/>
          </p:nvSpPr>
          <p:spPr>
            <a:xfrm>
              <a:off x="8152140" y="4058118"/>
              <a:ext cx="2734531"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F2F2F"/>
                  </a:solidFill>
                  <a:latin typeface="Goldman Sans" panose="020B0603020203020204" pitchFamily="34" charset="0"/>
                  <a:cs typeface="Goldman Sans" panose="020B0603020203020204" pitchFamily="34" charset="0"/>
                </a:rPr>
                <a:t>No minimum overnight balance</a:t>
              </a:r>
              <a:br>
                <a:rPr lang="en-US" dirty="0">
                  <a:solidFill>
                    <a:srgbClr val="2F2F2F"/>
                  </a:solidFill>
                  <a:latin typeface="Goldman Sans" panose="020B0603020203020204" pitchFamily="34" charset="0"/>
                  <a:cs typeface="Goldman Sans" panose="020B0603020203020204" pitchFamily="34" charset="0"/>
                </a:rPr>
              </a:br>
              <a:endParaRPr lang="en-US" dirty="0">
                <a:solidFill>
                  <a:srgbClr val="2F2F2F"/>
                </a:solidFill>
                <a:latin typeface="Goldman Sans" panose="020B0603020203020204" pitchFamily="34" charset="0"/>
                <a:cs typeface="Goldman Sans" panose="020B0603020203020204" pitchFamily="34" charset="0"/>
              </a:endParaRPr>
            </a:p>
            <a:p>
              <a:pPr marL="285750" indent="-285750">
                <a:buFont typeface="Arial" panose="020B0604020202020204" pitchFamily="34" charset="0"/>
                <a:buChar char="•"/>
              </a:pPr>
              <a:r>
                <a:rPr lang="en-US" dirty="0">
                  <a:solidFill>
                    <a:srgbClr val="2F2F2F"/>
                  </a:solidFill>
                  <a:latin typeface="Goldman Sans" panose="020B0603020203020204" pitchFamily="34" charset="0"/>
                  <a:cs typeface="Goldman Sans" panose="020B0603020203020204" pitchFamily="34" charset="0"/>
                </a:rPr>
                <a:t>Little to no insurance against service closure</a:t>
              </a:r>
            </a:p>
          </p:txBody>
        </p:sp>
      </p:grpSp>
      <p:pic>
        <p:nvPicPr>
          <p:cNvPr id="32" name="Content Placeholder 4" descr="Square&#10;&#10;Description automatically generated">
            <a:extLst>
              <a:ext uri="{FF2B5EF4-FFF2-40B4-BE49-F238E27FC236}">
                <a16:creationId xmlns:a16="http://schemas.microsoft.com/office/drawing/2014/main" id="{C95C1A83-2A98-E26D-15E5-C10A3AE865ED}"/>
              </a:ext>
            </a:extLst>
          </p:cNvPr>
          <p:cNvPicPr>
            <a:picLocks noChangeAspect="1"/>
          </p:cNvPicPr>
          <p:nvPr/>
        </p:nvPicPr>
        <p:blipFill>
          <a:blip r:embed="rId5"/>
          <a:stretch>
            <a:fillRect/>
          </a:stretch>
        </p:blipFill>
        <p:spPr>
          <a:xfrm>
            <a:off x="-2061065" y="2226348"/>
            <a:ext cx="1607985" cy="763793"/>
          </a:xfrm>
          <a:prstGeom prst="rect">
            <a:avLst/>
          </a:prstGeom>
        </p:spPr>
      </p:pic>
    </p:spTree>
    <p:extLst>
      <p:ext uri="{BB962C8B-B14F-4D97-AF65-F5344CB8AC3E}">
        <p14:creationId xmlns:p14="http://schemas.microsoft.com/office/powerpoint/2010/main" val="31454193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926AEA-1F1C-12A9-A0DE-BD289CB1639A}"/>
              </a:ext>
            </a:extLst>
          </p:cNvPr>
          <p:cNvSpPr>
            <a:spLocks noGrp="1"/>
          </p:cNvSpPr>
          <p:nvPr>
            <p:ph type="sldNum" sz="quarter" idx="12"/>
          </p:nvPr>
        </p:nvSpPr>
        <p:spPr/>
        <p:txBody>
          <a:bodyPr/>
          <a:lstStyle/>
          <a:p>
            <a:fld id="{B244D9F1-4128-074F-A2B4-5F56798B1E32}" type="slidenum">
              <a:rPr lang="en-US" smtClean="0"/>
              <a:pPr/>
              <a:t>3</a:t>
            </a:fld>
            <a:endParaRPr lang="en-US"/>
          </a:p>
        </p:txBody>
      </p:sp>
      <p:sp>
        <p:nvSpPr>
          <p:cNvPr id="3" name="Title 2">
            <a:extLst>
              <a:ext uri="{FF2B5EF4-FFF2-40B4-BE49-F238E27FC236}">
                <a16:creationId xmlns:a16="http://schemas.microsoft.com/office/drawing/2014/main" id="{736521B8-4C44-1EF2-0EF2-F68D1BA386D3}"/>
              </a:ext>
            </a:extLst>
          </p:cNvPr>
          <p:cNvSpPr>
            <a:spLocks noGrp="1"/>
          </p:cNvSpPr>
          <p:nvPr>
            <p:ph type="title"/>
          </p:nvPr>
        </p:nvSpPr>
        <p:spPr/>
        <p:txBody>
          <a:bodyPr/>
          <a:lstStyle/>
          <a:p>
            <a:r>
              <a:rPr lang="en-US"/>
              <a:t>Introducing the GS Service Exchange</a:t>
            </a:r>
          </a:p>
        </p:txBody>
      </p:sp>
      <p:sp>
        <p:nvSpPr>
          <p:cNvPr id="4" name="TextBox 3">
            <a:extLst>
              <a:ext uri="{FF2B5EF4-FFF2-40B4-BE49-F238E27FC236}">
                <a16:creationId xmlns:a16="http://schemas.microsoft.com/office/drawing/2014/main" id="{B39567D0-BB75-766F-B850-E5BDF048DF6C}"/>
              </a:ext>
            </a:extLst>
          </p:cNvPr>
          <p:cNvSpPr txBox="1"/>
          <p:nvPr/>
        </p:nvSpPr>
        <p:spPr>
          <a:xfrm>
            <a:off x="2064898" y="5478324"/>
            <a:ext cx="8071688" cy="369332"/>
          </a:xfrm>
          <a:prstGeom prst="rect">
            <a:avLst/>
          </a:prstGeom>
          <a:noFill/>
          <a:ln>
            <a:solidFill>
              <a:srgbClr val="3B769F"/>
            </a:solidFill>
          </a:ln>
        </p:spPr>
        <p:txBody>
          <a:bodyPr wrap="square" rtlCol="0">
            <a:spAutoFit/>
          </a:bodyPr>
          <a:lstStyle/>
          <a:p>
            <a:pPr algn="ctr"/>
            <a:r>
              <a:rPr lang="en-US" i="1" dirty="0">
                <a:solidFill>
                  <a:srgbClr val="3E6078"/>
                </a:solidFill>
                <a:latin typeface="Goldman Sans Medium" panose="020B0603020203020204" pitchFamily="34" charset="0"/>
                <a:cs typeface="Goldman Sans Medium" panose="020B0603020203020204" pitchFamily="34" charset="0"/>
              </a:rPr>
              <a:t>Leveraging GS’ 153 years of experience in the Financial Industry</a:t>
            </a:r>
          </a:p>
        </p:txBody>
      </p:sp>
      <p:pic>
        <p:nvPicPr>
          <p:cNvPr id="9" name="Content Placeholder 4" descr="Square&#10;&#10;Description automatically generated">
            <a:extLst>
              <a:ext uri="{FF2B5EF4-FFF2-40B4-BE49-F238E27FC236}">
                <a16:creationId xmlns:a16="http://schemas.microsoft.com/office/drawing/2014/main" id="{4A401B91-93AC-02BD-E08F-AE58A9D42806}"/>
              </a:ext>
            </a:extLst>
          </p:cNvPr>
          <p:cNvPicPr>
            <a:picLocks noChangeAspect="1"/>
          </p:cNvPicPr>
          <p:nvPr/>
        </p:nvPicPr>
        <p:blipFill>
          <a:blip r:embed="rId3"/>
          <a:stretch>
            <a:fillRect/>
          </a:stretch>
        </p:blipFill>
        <p:spPr>
          <a:xfrm>
            <a:off x="-2061065" y="2226348"/>
            <a:ext cx="1607985" cy="763793"/>
          </a:xfrm>
          <a:prstGeom prst="rect">
            <a:avLst/>
          </a:prstGeom>
        </p:spPr>
      </p:pic>
      <p:sp>
        <p:nvSpPr>
          <p:cNvPr id="6" name="Rectangle 5">
            <a:extLst>
              <a:ext uri="{FF2B5EF4-FFF2-40B4-BE49-F238E27FC236}">
                <a16:creationId xmlns:a16="http://schemas.microsoft.com/office/drawing/2014/main" id="{AF342411-6D2B-C84E-9070-CE8417022CBD}"/>
              </a:ext>
            </a:extLst>
          </p:cNvPr>
          <p:cNvSpPr/>
          <p:nvPr/>
        </p:nvSpPr>
        <p:spPr>
          <a:xfrm>
            <a:off x="4727547" y="4714684"/>
            <a:ext cx="2733429" cy="532167"/>
          </a:xfrm>
          <a:prstGeom prst="rect">
            <a:avLst/>
          </a:prstGeom>
          <a:solidFill>
            <a:srgbClr val="3B76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Goldman Sans" panose="020B0603020203020204" pitchFamily="34" charset="0"/>
                <a:cs typeface="Goldman Sans" panose="020B0603020203020204" pitchFamily="34" charset="0"/>
              </a:rPr>
              <a:t>Global Presence</a:t>
            </a:r>
          </a:p>
        </p:txBody>
      </p:sp>
      <p:sp>
        <p:nvSpPr>
          <p:cNvPr id="7" name="Rectangle 6">
            <a:extLst>
              <a:ext uri="{FF2B5EF4-FFF2-40B4-BE49-F238E27FC236}">
                <a16:creationId xmlns:a16="http://schemas.microsoft.com/office/drawing/2014/main" id="{5A590ED3-3A8C-94B9-980C-04A0893F5264}"/>
              </a:ext>
            </a:extLst>
          </p:cNvPr>
          <p:cNvSpPr/>
          <p:nvPr/>
        </p:nvSpPr>
        <p:spPr>
          <a:xfrm>
            <a:off x="2055415" y="4714684"/>
            <a:ext cx="2675611" cy="532167"/>
          </a:xfrm>
          <a:prstGeom prst="rect">
            <a:avLst/>
          </a:prstGeom>
          <a:solidFill>
            <a:srgbClr val="3B76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Goldman Sans" panose="020B0603020203020204" pitchFamily="34" charset="0"/>
                <a:cs typeface="Goldman Sans" panose="020B0603020203020204" pitchFamily="34" charset="0"/>
              </a:rPr>
              <a:t>Diverse Range of Services</a:t>
            </a:r>
          </a:p>
        </p:txBody>
      </p:sp>
      <p:sp>
        <p:nvSpPr>
          <p:cNvPr id="8" name="Rectangle 7">
            <a:extLst>
              <a:ext uri="{FF2B5EF4-FFF2-40B4-BE49-F238E27FC236}">
                <a16:creationId xmlns:a16="http://schemas.microsoft.com/office/drawing/2014/main" id="{9BE8FFAA-57EF-5E12-54E7-10802171ABE1}"/>
              </a:ext>
            </a:extLst>
          </p:cNvPr>
          <p:cNvSpPr/>
          <p:nvPr/>
        </p:nvSpPr>
        <p:spPr>
          <a:xfrm>
            <a:off x="7460974" y="4714684"/>
            <a:ext cx="2675611" cy="532167"/>
          </a:xfrm>
          <a:prstGeom prst="rect">
            <a:avLst/>
          </a:prstGeom>
          <a:solidFill>
            <a:srgbClr val="3B769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Goldman Sans" panose="020B0603020203020204" pitchFamily="34" charset="0"/>
                <a:cs typeface="Goldman Sans" panose="020B0603020203020204" pitchFamily="34" charset="0"/>
              </a:rPr>
              <a:t>Great Financial Position</a:t>
            </a:r>
          </a:p>
        </p:txBody>
      </p:sp>
      <p:sp>
        <p:nvSpPr>
          <p:cNvPr id="5" name="TextBox 4">
            <a:extLst>
              <a:ext uri="{FF2B5EF4-FFF2-40B4-BE49-F238E27FC236}">
                <a16:creationId xmlns:a16="http://schemas.microsoft.com/office/drawing/2014/main" id="{BBA35606-2B7D-2AF6-832B-55C978370CC6}"/>
              </a:ext>
            </a:extLst>
          </p:cNvPr>
          <p:cNvSpPr txBox="1"/>
          <p:nvPr/>
        </p:nvSpPr>
        <p:spPr>
          <a:xfrm>
            <a:off x="4175121" y="1215399"/>
            <a:ext cx="3841757" cy="461665"/>
          </a:xfrm>
          <a:prstGeom prst="rect">
            <a:avLst/>
          </a:prstGeom>
          <a:noFill/>
        </p:spPr>
        <p:txBody>
          <a:bodyPr wrap="none" rtlCol="0">
            <a:spAutoFit/>
          </a:bodyPr>
          <a:lstStyle/>
          <a:p>
            <a:pPr algn="ctr"/>
            <a:r>
              <a:rPr lang="en-US" sz="2400" b="1">
                <a:solidFill>
                  <a:srgbClr val="3E6078"/>
                </a:solidFill>
                <a:latin typeface="Goldman Sans Medium" panose="020B0603020203020204" pitchFamily="34" charset="0"/>
                <a:cs typeface="Goldman Sans Medium" panose="020B0603020203020204" pitchFamily="34" charset="0"/>
              </a:rPr>
              <a:t>A Web-based Marketplace</a:t>
            </a:r>
            <a:endParaRPr lang="en-US" sz="2400" b="1"/>
          </a:p>
        </p:txBody>
      </p:sp>
      <p:sp>
        <p:nvSpPr>
          <p:cNvPr id="18" name="Rounded Rectangle 17">
            <a:extLst>
              <a:ext uri="{FF2B5EF4-FFF2-40B4-BE49-F238E27FC236}">
                <a16:creationId xmlns:a16="http://schemas.microsoft.com/office/drawing/2014/main" id="{EF27AD35-74C2-EE72-8CA2-8654451971B7}"/>
              </a:ext>
            </a:extLst>
          </p:cNvPr>
          <p:cNvSpPr/>
          <p:nvPr/>
        </p:nvSpPr>
        <p:spPr>
          <a:xfrm>
            <a:off x="2042836" y="3651902"/>
            <a:ext cx="2614317" cy="865203"/>
          </a:xfrm>
          <a:prstGeom prst="roundRect">
            <a:avLst>
              <a:gd name="adj" fmla="val 14604"/>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a:solidFill>
                  <a:prstClr val="black"/>
                </a:solidFill>
                <a:latin typeface="Goldman Sans" panose="020B0603020203020204" pitchFamily="34" charset="0"/>
                <a:cs typeface="Goldman Sans" panose="020B0603020203020204" pitchFamily="34" charset="0"/>
              </a:rPr>
              <a:t>Offers a </a:t>
            </a:r>
            <a:r>
              <a:rPr lang="en-US" sz="1400" b="1">
                <a:solidFill>
                  <a:prstClr val="black"/>
                </a:solidFill>
                <a:latin typeface="Goldman Sans" panose="020B0603020203020204" pitchFamily="34" charset="0"/>
                <a:cs typeface="Goldman Sans" panose="020B0603020203020204" pitchFamily="34" charset="0"/>
              </a:rPr>
              <a:t>comprehensive</a:t>
            </a:r>
          </a:p>
          <a:p>
            <a:pPr lvl="0" algn="ctr"/>
            <a:r>
              <a:rPr lang="en-US" sz="1400" b="1">
                <a:solidFill>
                  <a:prstClr val="black"/>
                </a:solidFill>
                <a:latin typeface="Goldman Sans" panose="020B0603020203020204" pitchFamily="34" charset="0"/>
                <a:cs typeface="Goldman Sans" panose="020B0603020203020204" pitchFamily="34" charset="0"/>
              </a:rPr>
              <a:t>list</a:t>
            </a:r>
            <a:r>
              <a:rPr lang="en-US" sz="1400">
                <a:solidFill>
                  <a:prstClr val="black"/>
                </a:solidFill>
                <a:latin typeface="Goldman Sans" panose="020B0603020203020204" pitchFamily="34" charset="0"/>
                <a:cs typeface="Goldman Sans" panose="020B0603020203020204" pitchFamily="34" charset="0"/>
              </a:rPr>
              <a:t> of solutions for</a:t>
            </a:r>
          </a:p>
          <a:p>
            <a:pPr lvl="0" algn="ctr"/>
            <a:r>
              <a:rPr lang="en-US" sz="1400">
                <a:solidFill>
                  <a:prstClr val="black"/>
                </a:solidFill>
                <a:latin typeface="Goldman Sans" panose="020B0603020203020204" pitchFamily="34" charset="0"/>
                <a:cs typeface="Goldman Sans" panose="020B0603020203020204" pitchFamily="34" charset="0"/>
              </a:rPr>
              <a:t>FinTech businesses</a:t>
            </a:r>
          </a:p>
        </p:txBody>
      </p:sp>
      <p:sp>
        <p:nvSpPr>
          <p:cNvPr id="19" name="Rounded Rectangle 18">
            <a:extLst>
              <a:ext uri="{FF2B5EF4-FFF2-40B4-BE49-F238E27FC236}">
                <a16:creationId xmlns:a16="http://schemas.microsoft.com/office/drawing/2014/main" id="{D0694113-F3F7-1032-84BD-8F6B53E896DF}"/>
              </a:ext>
            </a:extLst>
          </p:cNvPr>
          <p:cNvSpPr/>
          <p:nvPr/>
        </p:nvSpPr>
        <p:spPr>
          <a:xfrm>
            <a:off x="7534844" y="3676404"/>
            <a:ext cx="2614317" cy="865203"/>
          </a:xfrm>
          <a:prstGeom prst="roundRect">
            <a:avLst>
              <a:gd name="adj" fmla="val 10200"/>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Goldman Sans" panose="020B0603020203020204" pitchFamily="34" charset="0"/>
                <a:cs typeface="Goldman Sans" panose="020B0603020203020204" pitchFamily="34" charset="0"/>
              </a:rPr>
              <a:t>Increases Users’ </a:t>
            </a:r>
            <a:r>
              <a:rPr lang="en-US" sz="1400" b="1">
                <a:solidFill>
                  <a:schemeClr val="tx1"/>
                </a:solidFill>
                <a:latin typeface="Goldman Sans" panose="020B0603020203020204" pitchFamily="34" charset="0"/>
                <a:cs typeface="Goldman Sans" panose="020B0603020203020204" pitchFamily="34" charset="0"/>
              </a:rPr>
              <a:t>trust</a:t>
            </a:r>
          </a:p>
          <a:p>
            <a:pPr algn="ctr"/>
            <a:r>
              <a:rPr lang="en-US" sz="1400">
                <a:solidFill>
                  <a:schemeClr val="tx1"/>
                </a:solidFill>
                <a:latin typeface="Goldman Sans" panose="020B0603020203020204" pitchFamily="34" charset="0"/>
                <a:cs typeface="Goldman Sans" panose="020B0603020203020204" pitchFamily="34" charset="0"/>
              </a:rPr>
              <a:t>in FinTech businesses</a:t>
            </a:r>
          </a:p>
        </p:txBody>
      </p:sp>
      <p:sp>
        <p:nvSpPr>
          <p:cNvPr id="20" name="Rounded Rectangle 19">
            <a:extLst>
              <a:ext uri="{FF2B5EF4-FFF2-40B4-BE49-F238E27FC236}">
                <a16:creationId xmlns:a16="http://schemas.microsoft.com/office/drawing/2014/main" id="{1A23261D-3B09-2D83-381C-BC7437F29172}"/>
              </a:ext>
            </a:extLst>
          </p:cNvPr>
          <p:cNvSpPr/>
          <p:nvPr/>
        </p:nvSpPr>
        <p:spPr>
          <a:xfrm>
            <a:off x="4788840" y="3672126"/>
            <a:ext cx="2614317" cy="865203"/>
          </a:xfrm>
          <a:prstGeom prst="roundRect">
            <a:avLst>
              <a:gd name="adj" fmla="val 14604"/>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Goldman Sans" panose="020B0603020203020204" pitchFamily="34" charset="0"/>
                <a:cs typeface="Goldman Sans" panose="020B0603020203020204" pitchFamily="34" charset="0"/>
              </a:rPr>
              <a:t>Sets the </a:t>
            </a:r>
            <a:r>
              <a:rPr lang="en-US" sz="1400" b="1">
                <a:solidFill>
                  <a:schemeClr val="tx1"/>
                </a:solidFill>
                <a:latin typeface="Goldman Sans" panose="020B0603020203020204" pitchFamily="34" charset="0"/>
                <a:cs typeface="Goldman Sans" panose="020B0603020203020204" pitchFamily="34" charset="0"/>
              </a:rPr>
              <a:t>Gold Standard</a:t>
            </a:r>
            <a:r>
              <a:rPr lang="en-US" sz="1400">
                <a:solidFill>
                  <a:schemeClr val="tx1"/>
                </a:solidFill>
                <a:latin typeface="Goldman Sans" panose="020B0603020203020204" pitchFamily="34" charset="0"/>
                <a:cs typeface="Goldman Sans" panose="020B0603020203020204" pitchFamily="34" charset="0"/>
              </a:rPr>
              <a:t> for FinTech businesses Worldwide</a:t>
            </a:r>
          </a:p>
        </p:txBody>
      </p:sp>
      <p:pic>
        <p:nvPicPr>
          <p:cNvPr id="23" name="Picture 22" descr="Icon&#10;&#10;Description automatically generated">
            <a:extLst>
              <a:ext uri="{FF2B5EF4-FFF2-40B4-BE49-F238E27FC236}">
                <a16:creationId xmlns:a16="http://schemas.microsoft.com/office/drawing/2014/main" id="{6D9F4EB5-7AA9-3821-780E-B4A93D486F3B}"/>
              </a:ext>
            </a:extLst>
          </p:cNvPr>
          <p:cNvPicPr>
            <a:picLocks noChangeAspect="1"/>
          </p:cNvPicPr>
          <p:nvPr/>
        </p:nvPicPr>
        <p:blipFill>
          <a:blip r:embed="rId4"/>
          <a:stretch>
            <a:fillRect/>
          </a:stretch>
        </p:blipFill>
        <p:spPr>
          <a:xfrm>
            <a:off x="2560285" y="1956201"/>
            <a:ext cx="1579417" cy="1497723"/>
          </a:xfrm>
          <a:prstGeom prst="rect">
            <a:avLst/>
          </a:prstGeom>
        </p:spPr>
      </p:pic>
      <p:pic>
        <p:nvPicPr>
          <p:cNvPr id="25" name="Picture 24">
            <a:extLst>
              <a:ext uri="{FF2B5EF4-FFF2-40B4-BE49-F238E27FC236}">
                <a16:creationId xmlns:a16="http://schemas.microsoft.com/office/drawing/2014/main" id="{F3011F2F-06BB-3410-8139-D5F419EDD48F}"/>
              </a:ext>
            </a:extLst>
          </p:cNvPr>
          <p:cNvPicPr>
            <a:picLocks noChangeAspect="1"/>
          </p:cNvPicPr>
          <p:nvPr/>
        </p:nvPicPr>
        <p:blipFill>
          <a:blip r:embed="rId5"/>
          <a:stretch>
            <a:fillRect/>
          </a:stretch>
        </p:blipFill>
        <p:spPr>
          <a:xfrm>
            <a:off x="5256646" y="1850141"/>
            <a:ext cx="1678708" cy="1678708"/>
          </a:xfrm>
          <a:prstGeom prst="rect">
            <a:avLst/>
          </a:prstGeom>
        </p:spPr>
      </p:pic>
      <p:pic>
        <p:nvPicPr>
          <p:cNvPr id="27" name="Picture 26" descr="Icon&#10;&#10;Description automatically generated">
            <a:extLst>
              <a:ext uri="{FF2B5EF4-FFF2-40B4-BE49-F238E27FC236}">
                <a16:creationId xmlns:a16="http://schemas.microsoft.com/office/drawing/2014/main" id="{3E3FF910-8349-1B73-81AD-88395FC65B12}"/>
              </a:ext>
            </a:extLst>
          </p:cNvPr>
          <p:cNvPicPr>
            <a:picLocks noChangeAspect="1"/>
          </p:cNvPicPr>
          <p:nvPr/>
        </p:nvPicPr>
        <p:blipFill>
          <a:blip r:embed="rId6"/>
          <a:stretch>
            <a:fillRect/>
          </a:stretch>
        </p:blipFill>
        <p:spPr>
          <a:xfrm>
            <a:off x="8080002" y="1932511"/>
            <a:ext cx="1524000" cy="1524000"/>
          </a:xfrm>
          <a:prstGeom prst="rect">
            <a:avLst/>
          </a:prstGeom>
        </p:spPr>
      </p:pic>
    </p:spTree>
    <p:extLst>
      <p:ext uri="{BB962C8B-B14F-4D97-AF65-F5344CB8AC3E}">
        <p14:creationId xmlns:p14="http://schemas.microsoft.com/office/powerpoint/2010/main" val="989940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058760-FFAA-8D0C-7485-433CD26FB1FD}"/>
              </a:ext>
            </a:extLst>
          </p:cNvPr>
          <p:cNvSpPr>
            <a:spLocks noGrp="1"/>
          </p:cNvSpPr>
          <p:nvPr>
            <p:ph type="sldNum" sz="quarter" idx="12"/>
          </p:nvPr>
        </p:nvSpPr>
        <p:spPr/>
        <p:txBody>
          <a:bodyPr/>
          <a:lstStyle/>
          <a:p>
            <a:fld id="{B244D9F1-4128-074F-A2B4-5F56798B1E32}" type="slidenum">
              <a:rPr lang="en-US" smtClean="0"/>
              <a:pPr/>
              <a:t>4</a:t>
            </a:fld>
            <a:endParaRPr lang="en-US"/>
          </a:p>
        </p:txBody>
      </p:sp>
      <p:sp>
        <p:nvSpPr>
          <p:cNvPr id="3" name="Title 2">
            <a:extLst>
              <a:ext uri="{FF2B5EF4-FFF2-40B4-BE49-F238E27FC236}">
                <a16:creationId xmlns:a16="http://schemas.microsoft.com/office/drawing/2014/main" id="{80715CB7-1744-58DE-4784-E3D9F81EECFF}"/>
              </a:ext>
            </a:extLst>
          </p:cNvPr>
          <p:cNvSpPr>
            <a:spLocks noGrp="1"/>
          </p:cNvSpPr>
          <p:nvPr>
            <p:ph type="title"/>
          </p:nvPr>
        </p:nvSpPr>
        <p:spPr/>
        <p:txBody>
          <a:bodyPr/>
          <a:lstStyle/>
          <a:p>
            <a:r>
              <a:rPr lang="en-US"/>
              <a:t>Architecting for Speed and Reliability</a:t>
            </a:r>
          </a:p>
        </p:txBody>
      </p:sp>
      <p:pic>
        <p:nvPicPr>
          <p:cNvPr id="6" name="Graphic 5" descr="Monitor with solid fill">
            <a:extLst>
              <a:ext uri="{FF2B5EF4-FFF2-40B4-BE49-F238E27FC236}">
                <a16:creationId xmlns:a16="http://schemas.microsoft.com/office/drawing/2014/main" id="{ECA596C3-0A1E-6C45-91EF-BE7A41D007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3259" y="2088717"/>
            <a:ext cx="498915" cy="498915"/>
          </a:xfrm>
          <a:prstGeom prst="rect">
            <a:avLst/>
          </a:prstGeom>
        </p:spPr>
      </p:pic>
      <p:pic>
        <p:nvPicPr>
          <p:cNvPr id="7" name="Graphic 6" descr="User with solid fill">
            <a:extLst>
              <a:ext uri="{FF2B5EF4-FFF2-40B4-BE49-F238E27FC236}">
                <a16:creationId xmlns:a16="http://schemas.microsoft.com/office/drawing/2014/main" id="{A6266C5C-E315-9E43-9B08-C77EEB1394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5859" y="2088717"/>
            <a:ext cx="498915" cy="498915"/>
          </a:xfrm>
          <a:prstGeom prst="rect">
            <a:avLst/>
          </a:prstGeom>
        </p:spPr>
      </p:pic>
      <p:sp>
        <p:nvSpPr>
          <p:cNvPr id="8" name="TextBox 7">
            <a:extLst>
              <a:ext uri="{FF2B5EF4-FFF2-40B4-BE49-F238E27FC236}">
                <a16:creationId xmlns:a16="http://schemas.microsoft.com/office/drawing/2014/main" id="{12CBBCD3-3BF3-B543-BDD9-F902D2D9DDC0}"/>
              </a:ext>
            </a:extLst>
          </p:cNvPr>
          <p:cNvSpPr txBox="1"/>
          <p:nvPr/>
        </p:nvSpPr>
        <p:spPr>
          <a:xfrm>
            <a:off x="1907911" y="2637962"/>
            <a:ext cx="474810" cy="276999"/>
          </a:xfrm>
          <a:prstGeom prst="rect">
            <a:avLst/>
          </a:prstGeom>
          <a:noFill/>
        </p:spPr>
        <p:txBody>
          <a:bodyPr wrap="none" rtlCol="0">
            <a:spAutoFit/>
          </a:bodyPr>
          <a:lstStyle/>
          <a:p>
            <a:pPr algn="ctr"/>
            <a:r>
              <a:rPr lang="en-SG" sz="1200" b="1"/>
              <a:t>User</a:t>
            </a:r>
          </a:p>
        </p:txBody>
      </p:sp>
      <p:sp>
        <p:nvSpPr>
          <p:cNvPr id="9" name="TextBox 8">
            <a:extLst>
              <a:ext uri="{FF2B5EF4-FFF2-40B4-BE49-F238E27FC236}">
                <a16:creationId xmlns:a16="http://schemas.microsoft.com/office/drawing/2014/main" id="{F9B6B820-285A-3E4F-992B-797A81C413C1}"/>
              </a:ext>
            </a:extLst>
          </p:cNvPr>
          <p:cNvSpPr txBox="1"/>
          <p:nvPr/>
        </p:nvSpPr>
        <p:spPr>
          <a:xfrm>
            <a:off x="3205050" y="2637962"/>
            <a:ext cx="675332" cy="276999"/>
          </a:xfrm>
          <a:prstGeom prst="rect">
            <a:avLst/>
          </a:prstGeom>
          <a:noFill/>
        </p:spPr>
        <p:txBody>
          <a:bodyPr wrap="square" rtlCol="0">
            <a:spAutoFit/>
          </a:bodyPr>
          <a:lstStyle/>
          <a:p>
            <a:pPr algn="ctr"/>
            <a:r>
              <a:rPr lang="en-SG" sz="1200" b="1"/>
              <a:t>Device</a:t>
            </a:r>
          </a:p>
        </p:txBody>
      </p:sp>
      <p:cxnSp>
        <p:nvCxnSpPr>
          <p:cNvPr id="10" name="Straight Arrow Connector 9">
            <a:extLst>
              <a:ext uri="{FF2B5EF4-FFF2-40B4-BE49-F238E27FC236}">
                <a16:creationId xmlns:a16="http://schemas.microsoft.com/office/drawing/2014/main" id="{1486B7FF-A492-8148-8150-BA93719D72F3}"/>
              </a:ext>
            </a:extLst>
          </p:cNvPr>
          <p:cNvCxnSpPr>
            <a:cxnSpLocks/>
            <a:stCxn id="7" idx="3"/>
            <a:endCxn id="6" idx="1"/>
          </p:cNvCxnSpPr>
          <p:nvPr/>
        </p:nvCxnSpPr>
        <p:spPr>
          <a:xfrm>
            <a:off x="2394774" y="2338175"/>
            <a:ext cx="898485" cy="0"/>
          </a:xfrm>
          <a:prstGeom prst="straightConnector1">
            <a:avLst/>
          </a:prstGeom>
          <a:ln>
            <a:solidFill>
              <a:srgbClr val="3E6078"/>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F8CC3F3-DA00-9A48-8F02-28E62B675E75}"/>
              </a:ext>
            </a:extLst>
          </p:cNvPr>
          <p:cNvSpPr/>
          <p:nvPr/>
        </p:nvSpPr>
        <p:spPr>
          <a:xfrm>
            <a:off x="1895859" y="3703290"/>
            <a:ext cx="8816496" cy="232204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Arial" panose="020B0604020202020204" pitchFamily="34" charset="0"/>
                <a:cs typeface="Arial" panose="020B0604020202020204" pitchFamily="34" charset="0"/>
              </a:rPr>
              <a:t>AWS Cloud</a:t>
            </a:r>
          </a:p>
        </p:txBody>
      </p:sp>
      <p:pic>
        <p:nvPicPr>
          <p:cNvPr id="13" name="Graphic 12">
            <a:extLst>
              <a:ext uri="{FF2B5EF4-FFF2-40B4-BE49-F238E27FC236}">
                <a16:creationId xmlns:a16="http://schemas.microsoft.com/office/drawing/2014/main" id="{0464AFDA-B901-B748-94FB-E077069E5B8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895859" y="3701702"/>
            <a:ext cx="381000" cy="381000"/>
          </a:xfrm>
          <a:prstGeom prst="rect">
            <a:avLst/>
          </a:prstGeom>
        </p:spPr>
      </p:pic>
      <p:sp>
        <p:nvSpPr>
          <p:cNvPr id="16" name="Rectangle 15">
            <a:extLst>
              <a:ext uri="{FF2B5EF4-FFF2-40B4-BE49-F238E27FC236}">
                <a16:creationId xmlns:a16="http://schemas.microsoft.com/office/drawing/2014/main" id="{2E440F41-677A-B944-9A8C-4CF29BFA354C}"/>
              </a:ext>
            </a:extLst>
          </p:cNvPr>
          <p:cNvSpPr/>
          <p:nvPr/>
        </p:nvSpPr>
        <p:spPr>
          <a:xfrm>
            <a:off x="4913217" y="1199430"/>
            <a:ext cx="5799138" cy="232204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err="1">
                <a:solidFill>
                  <a:sysClr val="windowText" lastClr="000000"/>
                </a:solidFill>
                <a:latin typeface="Arial" panose="020B0604020202020204" pitchFamily="34" charset="0"/>
                <a:cs typeface="Arial" panose="020B0604020202020204" pitchFamily="34" charset="0"/>
              </a:rPr>
              <a:t>Vercel</a:t>
            </a:r>
            <a:endParaRPr lang="en-US" sz="1200">
              <a:solidFill>
                <a:sysClr val="windowText" lastClr="000000"/>
              </a:solidFill>
              <a:latin typeface="Arial" panose="020B0604020202020204" pitchFamily="34" charset="0"/>
              <a:cs typeface="Arial" panose="020B0604020202020204" pitchFamily="34" charset="0"/>
            </a:endParaRPr>
          </a:p>
        </p:txBody>
      </p:sp>
      <p:pic>
        <p:nvPicPr>
          <p:cNvPr id="1026" name="Picture 2" descr="Vercel Pricing, Reviews and Features (October 2020) - SaaSworthy.com">
            <a:extLst>
              <a:ext uri="{FF2B5EF4-FFF2-40B4-BE49-F238E27FC236}">
                <a16:creationId xmlns:a16="http://schemas.microsoft.com/office/drawing/2014/main" id="{191423E7-8B44-7C4B-91AD-1073D2215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3217" y="1199430"/>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Vercel Pricing, Reviews and Features (October 2020) - SaaSworthy.com">
            <a:extLst>
              <a:ext uri="{FF2B5EF4-FFF2-40B4-BE49-F238E27FC236}">
                <a16:creationId xmlns:a16="http://schemas.microsoft.com/office/drawing/2014/main" id="{79E84187-9730-B640-9C30-DEB6A12DA9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0617" y="2075272"/>
            <a:ext cx="525804" cy="5258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Vercel Pricing, Reviews and Features (October 2020) - SaaSworthy.com">
            <a:extLst>
              <a:ext uri="{FF2B5EF4-FFF2-40B4-BE49-F238E27FC236}">
                <a16:creationId xmlns:a16="http://schemas.microsoft.com/office/drawing/2014/main" id="{C9687B78-CB9B-B441-A511-7F9E99F85E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6921" y="2075272"/>
            <a:ext cx="525804" cy="5258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27D73FF-F058-3E48-9CDD-792BA4DA3F42}"/>
              </a:ext>
            </a:extLst>
          </p:cNvPr>
          <p:cNvSpPr txBox="1"/>
          <p:nvPr/>
        </p:nvSpPr>
        <p:spPr>
          <a:xfrm>
            <a:off x="5900888" y="2637962"/>
            <a:ext cx="1345261" cy="461665"/>
          </a:xfrm>
          <a:prstGeom prst="rect">
            <a:avLst/>
          </a:prstGeom>
          <a:noFill/>
        </p:spPr>
        <p:txBody>
          <a:bodyPr wrap="square" rtlCol="0">
            <a:spAutoFit/>
          </a:bodyPr>
          <a:lstStyle/>
          <a:p>
            <a:pPr algn="ctr"/>
            <a:r>
              <a:rPr lang="en-SG" sz="1200" b="1" err="1"/>
              <a:t>Vercel</a:t>
            </a:r>
            <a:r>
              <a:rPr lang="en-SG" sz="1200" b="1"/>
              <a:t> Edge Network (CDN)</a:t>
            </a:r>
          </a:p>
        </p:txBody>
      </p:sp>
      <p:sp>
        <p:nvSpPr>
          <p:cNvPr id="22" name="TextBox 21">
            <a:extLst>
              <a:ext uri="{FF2B5EF4-FFF2-40B4-BE49-F238E27FC236}">
                <a16:creationId xmlns:a16="http://schemas.microsoft.com/office/drawing/2014/main" id="{2DC75DB0-0ABE-7340-BEAF-CA402E5A93FF}"/>
              </a:ext>
            </a:extLst>
          </p:cNvPr>
          <p:cNvSpPr txBox="1"/>
          <p:nvPr/>
        </p:nvSpPr>
        <p:spPr>
          <a:xfrm>
            <a:off x="8367192" y="2637962"/>
            <a:ext cx="1345261" cy="461665"/>
          </a:xfrm>
          <a:prstGeom prst="rect">
            <a:avLst/>
          </a:prstGeom>
          <a:noFill/>
        </p:spPr>
        <p:txBody>
          <a:bodyPr wrap="square" rtlCol="0">
            <a:spAutoFit/>
          </a:bodyPr>
          <a:lstStyle/>
          <a:p>
            <a:pPr algn="ctr"/>
            <a:r>
              <a:rPr lang="en-SG" sz="1200" b="1" err="1"/>
              <a:t>Vercel</a:t>
            </a:r>
            <a:r>
              <a:rPr lang="en-SG" sz="1200" b="1"/>
              <a:t> Serverless Functions</a:t>
            </a:r>
          </a:p>
        </p:txBody>
      </p:sp>
      <p:pic>
        <p:nvPicPr>
          <p:cNvPr id="1030" name="Picture 6">
            <a:extLst>
              <a:ext uri="{FF2B5EF4-FFF2-40B4-BE49-F238E27FC236}">
                <a16:creationId xmlns:a16="http://schemas.microsoft.com/office/drawing/2014/main" id="{FFAB381D-C6FF-6240-B1AC-F100BCAD17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5098" y="1484646"/>
            <a:ext cx="775236" cy="46772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EFE1C6BA-E980-A44C-8ECA-DA6432FF40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5900" y="1484646"/>
            <a:ext cx="775236" cy="4677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A9358019-B5C5-884A-96F2-3987853270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52204" y="1484646"/>
            <a:ext cx="775236" cy="46772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5A98DC0F-F04F-794F-A54C-129C27061FED}"/>
              </a:ext>
            </a:extLst>
          </p:cNvPr>
          <p:cNvCxnSpPr>
            <a:cxnSpLocks/>
            <a:stCxn id="6" idx="3"/>
            <a:endCxn id="19" idx="1"/>
          </p:cNvCxnSpPr>
          <p:nvPr/>
        </p:nvCxnSpPr>
        <p:spPr>
          <a:xfrm flipV="1">
            <a:off x="3792174" y="2338174"/>
            <a:ext cx="2518443" cy="1"/>
          </a:xfrm>
          <a:prstGeom prst="straightConnector1">
            <a:avLst/>
          </a:prstGeom>
          <a:ln>
            <a:solidFill>
              <a:srgbClr val="3E607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4818F95-5503-444F-86D9-FC5236570BE4}"/>
              </a:ext>
            </a:extLst>
          </p:cNvPr>
          <p:cNvCxnSpPr>
            <a:cxnSpLocks/>
            <a:stCxn id="19" idx="3"/>
            <a:endCxn id="20" idx="1"/>
          </p:cNvCxnSpPr>
          <p:nvPr/>
        </p:nvCxnSpPr>
        <p:spPr>
          <a:xfrm>
            <a:off x="6836421" y="2338174"/>
            <a:ext cx="1940500" cy="0"/>
          </a:xfrm>
          <a:prstGeom prst="straightConnector1">
            <a:avLst/>
          </a:prstGeom>
          <a:ln>
            <a:solidFill>
              <a:srgbClr val="3E6078"/>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99694F4-7AEA-5847-8E62-DAA852838651}"/>
              </a:ext>
            </a:extLst>
          </p:cNvPr>
          <p:cNvSpPr/>
          <p:nvPr/>
        </p:nvSpPr>
        <p:spPr>
          <a:xfrm>
            <a:off x="2131453" y="4126281"/>
            <a:ext cx="3393049" cy="180271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a:solidFill>
                  <a:srgbClr val="5B9CD5"/>
                </a:solidFill>
                <a:latin typeface="Arial" panose="020B0604020202020204" pitchFamily="34" charset="0"/>
                <a:cs typeface="Arial" panose="020B0604020202020204" pitchFamily="34" charset="0"/>
              </a:rPr>
              <a:t>Private subnet</a:t>
            </a:r>
          </a:p>
        </p:txBody>
      </p:sp>
      <p:pic>
        <p:nvPicPr>
          <p:cNvPr id="36" name="Graphic 35">
            <a:extLst>
              <a:ext uri="{FF2B5EF4-FFF2-40B4-BE49-F238E27FC236}">
                <a16:creationId xmlns:a16="http://schemas.microsoft.com/office/drawing/2014/main" id="{D1CDD510-5E35-FD4B-97F6-00EA06457B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45316" y="4127870"/>
            <a:ext cx="381000" cy="381000"/>
          </a:xfrm>
          <a:prstGeom prst="rect">
            <a:avLst/>
          </a:prstGeom>
        </p:spPr>
      </p:pic>
      <p:sp>
        <p:nvSpPr>
          <p:cNvPr id="37" name="Rectangle 36">
            <a:extLst>
              <a:ext uri="{FF2B5EF4-FFF2-40B4-BE49-F238E27FC236}">
                <a16:creationId xmlns:a16="http://schemas.microsoft.com/office/drawing/2014/main" id="{61E0A8C7-379C-AA40-BAE9-621C2C85D49F}"/>
              </a:ext>
            </a:extLst>
          </p:cNvPr>
          <p:cNvSpPr/>
          <p:nvPr/>
        </p:nvSpPr>
        <p:spPr>
          <a:xfrm>
            <a:off x="5808372" y="4127869"/>
            <a:ext cx="4662152" cy="1800849"/>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Elastic Beanstalk container</a:t>
            </a:r>
          </a:p>
        </p:txBody>
      </p:sp>
      <p:pic>
        <p:nvPicPr>
          <p:cNvPr id="38" name="Graphic 37">
            <a:extLst>
              <a:ext uri="{FF2B5EF4-FFF2-40B4-BE49-F238E27FC236}">
                <a16:creationId xmlns:a16="http://schemas.microsoft.com/office/drawing/2014/main" id="{4CF30C46-39F3-174E-8479-1E4BA0D733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04900" y="4127870"/>
            <a:ext cx="381000" cy="381000"/>
          </a:xfrm>
          <a:prstGeom prst="rect">
            <a:avLst/>
          </a:prstGeom>
        </p:spPr>
      </p:pic>
      <p:pic>
        <p:nvPicPr>
          <p:cNvPr id="39" name="Graphic 6">
            <a:extLst>
              <a:ext uri="{FF2B5EF4-FFF2-40B4-BE49-F238E27FC236}">
                <a16:creationId xmlns:a16="http://schemas.microsoft.com/office/drawing/2014/main" id="{CFCABBCE-BD97-4243-9A0B-EAE9BCC2923B}"/>
              </a:ext>
            </a:extLst>
          </p:cNvPr>
          <p:cNvPicPr>
            <a:picLocks noChangeAspect="1" noChangeArrowheads="1"/>
          </p:cNvPicPr>
          <p:nvPr/>
        </p:nvPicPr>
        <p:blipFill>
          <a:blip r:embed="rId14"/>
          <a:srcRect/>
          <a:stretch/>
        </p:blipFill>
        <p:spPr bwMode="auto">
          <a:xfrm>
            <a:off x="9507970" y="4967661"/>
            <a:ext cx="408965" cy="40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2">
            <a:extLst>
              <a:ext uri="{FF2B5EF4-FFF2-40B4-BE49-F238E27FC236}">
                <a16:creationId xmlns:a16="http://schemas.microsoft.com/office/drawing/2014/main" id="{B67B87FF-41C0-A246-BA0A-B6B9BC9060C4}"/>
              </a:ext>
            </a:extLst>
          </p:cNvPr>
          <p:cNvSpPr txBox="1">
            <a:spLocks noChangeArrowheads="1"/>
          </p:cNvSpPr>
          <p:nvPr/>
        </p:nvSpPr>
        <p:spPr bwMode="auto">
          <a:xfrm>
            <a:off x="9100708" y="5434293"/>
            <a:ext cx="1223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41" name="Graphic 5">
            <a:extLst>
              <a:ext uri="{FF2B5EF4-FFF2-40B4-BE49-F238E27FC236}">
                <a16:creationId xmlns:a16="http://schemas.microsoft.com/office/drawing/2014/main" id="{22A1EF74-D254-6845-88F3-F780E496D79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00177" y="4647567"/>
            <a:ext cx="408965" cy="40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6">
            <a:extLst>
              <a:ext uri="{FF2B5EF4-FFF2-40B4-BE49-F238E27FC236}">
                <a16:creationId xmlns:a16="http://schemas.microsoft.com/office/drawing/2014/main" id="{0DEFEAE6-C4E8-C74C-BFFB-90664AC3894B}"/>
              </a:ext>
            </a:extLst>
          </p:cNvPr>
          <p:cNvSpPr txBox="1">
            <a:spLocks noChangeArrowheads="1"/>
          </p:cNvSpPr>
          <p:nvPr/>
        </p:nvSpPr>
        <p:spPr bwMode="auto">
          <a:xfrm>
            <a:off x="7319313" y="5123940"/>
            <a:ext cx="15706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43" name="Rectangle 42">
            <a:extLst>
              <a:ext uri="{FF2B5EF4-FFF2-40B4-BE49-F238E27FC236}">
                <a16:creationId xmlns:a16="http://schemas.microsoft.com/office/drawing/2014/main" id="{078951D4-37F0-CB4F-B138-536B87E70CF3}"/>
              </a:ext>
            </a:extLst>
          </p:cNvPr>
          <p:cNvSpPr/>
          <p:nvPr/>
        </p:nvSpPr>
        <p:spPr>
          <a:xfrm>
            <a:off x="6027312" y="4528409"/>
            <a:ext cx="2789527" cy="129704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r>
              <a:rPr lang="en-US" sz="1200">
                <a:solidFill>
                  <a:srgbClr val="D86613"/>
                </a:solidFill>
                <a:latin typeface="Arial" panose="020B0604020202020204" pitchFamily="34" charset="0"/>
                <a:cs typeface="Arial" panose="020B0604020202020204" pitchFamily="34" charset="0"/>
              </a:rPr>
              <a:t>         Auto Scaling group</a:t>
            </a:r>
          </a:p>
        </p:txBody>
      </p:sp>
      <p:pic>
        <p:nvPicPr>
          <p:cNvPr id="44" name="Graphic 43">
            <a:extLst>
              <a:ext uri="{FF2B5EF4-FFF2-40B4-BE49-F238E27FC236}">
                <a16:creationId xmlns:a16="http://schemas.microsoft.com/office/drawing/2014/main" id="{C5A50094-9AC2-D74E-9AB5-9FAF7D21C00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22765" y="4529997"/>
            <a:ext cx="381000" cy="381000"/>
          </a:xfrm>
          <a:prstGeom prst="rect">
            <a:avLst/>
          </a:prstGeom>
        </p:spPr>
      </p:pic>
      <p:cxnSp>
        <p:nvCxnSpPr>
          <p:cNvPr id="31" name="Elbow Connector 30">
            <a:extLst>
              <a:ext uri="{FF2B5EF4-FFF2-40B4-BE49-F238E27FC236}">
                <a16:creationId xmlns:a16="http://schemas.microsoft.com/office/drawing/2014/main" id="{467D9AC0-F4B2-0542-B458-DDDE412E92E5}"/>
              </a:ext>
            </a:extLst>
          </p:cNvPr>
          <p:cNvCxnSpPr>
            <a:stCxn id="20" idx="3"/>
            <a:endCxn id="39" idx="3"/>
          </p:cNvCxnSpPr>
          <p:nvPr/>
        </p:nvCxnSpPr>
        <p:spPr>
          <a:xfrm>
            <a:off x="9302725" y="2338174"/>
            <a:ext cx="614210" cy="2833970"/>
          </a:xfrm>
          <a:prstGeom prst="bentConnector3">
            <a:avLst>
              <a:gd name="adj1" fmla="val 137219"/>
            </a:avLst>
          </a:prstGeom>
          <a:ln>
            <a:solidFill>
              <a:srgbClr val="3E6078"/>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E1C179-5D7E-4C42-A50F-D82598D6A6FB}"/>
              </a:ext>
            </a:extLst>
          </p:cNvPr>
          <p:cNvCxnSpPr>
            <a:cxnSpLocks/>
            <a:stCxn id="39" idx="1"/>
            <a:endCxn id="43" idx="3"/>
          </p:cNvCxnSpPr>
          <p:nvPr/>
        </p:nvCxnSpPr>
        <p:spPr>
          <a:xfrm flipH="1">
            <a:off x="8816839" y="5172144"/>
            <a:ext cx="691131" cy="4786"/>
          </a:xfrm>
          <a:prstGeom prst="straightConnector1">
            <a:avLst/>
          </a:prstGeom>
          <a:ln>
            <a:solidFill>
              <a:srgbClr val="3E6078"/>
            </a:solidFill>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NET Logo - Senet">
            <a:extLst>
              <a:ext uri="{FF2B5EF4-FFF2-40B4-BE49-F238E27FC236}">
                <a16:creationId xmlns:a16="http://schemas.microsoft.com/office/drawing/2014/main" id="{926047CB-E713-EA43-BA24-A6BBA1E3B2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89189" y="4967661"/>
            <a:ext cx="562148" cy="562148"/>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BE717E4-5A29-3A40-A942-F2B90F9B4FC7}"/>
              </a:ext>
            </a:extLst>
          </p:cNvPr>
          <p:cNvSpPr txBox="1"/>
          <p:nvPr/>
        </p:nvSpPr>
        <p:spPr>
          <a:xfrm>
            <a:off x="6163790" y="5548347"/>
            <a:ext cx="1345261" cy="276999"/>
          </a:xfrm>
          <a:prstGeom prst="rect">
            <a:avLst/>
          </a:prstGeom>
          <a:noFill/>
        </p:spPr>
        <p:txBody>
          <a:bodyPr wrap="square" rtlCol="0">
            <a:spAutoFit/>
          </a:bodyPr>
          <a:lstStyle/>
          <a:p>
            <a:pPr algn="ctr"/>
            <a:r>
              <a:rPr lang="en-SG" sz="1200" b="1"/>
              <a:t>.NET Backend</a:t>
            </a:r>
          </a:p>
        </p:txBody>
      </p:sp>
      <p:pic>
        <p:nvPicPr>
          <p:cNvPr id="58" name="Graphic 6">
            <a:extLst>
              <a:ext uri="{FF2B5EF4-FFF2-40B4-BE49-F238E27FC236}">
                <a16:creationId xmlns:a16="http://schemas.microsoft.com/office/drawing/2014/main" id="{BE32FF29-A7AC-C44E-BDFB-CD570A75421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31463" y="4770223"/>
            <a:ext cx="549834" cy="54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9">
            <a:extLst>
              <a:ext uri="{FF2B5EF4-FFF2-40B4-BE49-F238E27FC236}">
                <a16:creationId xmlns:a16="http://schemas.microsoft.com/office/drawing/2014/main" id="{450CE9F8-7154-784A-B053-BCD34D0FDB08}"/>
              </a:ext>
            </a:extLst>
          </p:cNvPr>
          <p:cNvSpPr txBox="1">
            <a:spLocks noChangeArrowheads="1"/>
          </p:cNvSpPr>
          <p:nvPr/>
        </p:nvSpPr>
        <p:spPr bwMode="auto">
          <a:xfrm>
            <a:off x="2564528" y="5321644"/>
            <a:ext cx="2483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64" name="Elbow Connector 63">
            <a:extLst>
              <a:ext uri="{FF2B5EF4-FFF2-40B4-BE49-F238E27FC236}">
                <a16:creationId xmlns:a16="http://schemas.microsoft.com/office/drawing/2014/main" id="{C8ABFBFC-B09C-F345-AB48-5344FBDE220E}"/>
              </a:ext>
            </a:extLst>
          </p:cNvPr>
          <p:cNvCxnSpPr>
            <a:cxnSpLocks/>
            <a:stCxn id="43" idx="1"/>
            <a:endCxn id="58" idx="3"/>
          </p:cNvCxnSpPr>
          <p:nvPr/>
        </p:nvCxnSpPr>
        <p:spPr>
          <a:xfrm rot="10800000">
            <a:off x="4081298" y="5045140"/>
            <a:ext cx="1946015" cy="131790"/>
          </a:xfrm>
          <a:prstGeom prst="bentConnector3">
            <a:avLst>
              <a:gd name="adj1" fmla="val 50000"/>
            </a:avLst>
          </a:prstGeom>
          <a:ln>
            <a:solidFill>
              <a:srgbClr val="3E6078"/>
            </a:solidFill>
            <a:tailEnd type="triangle"/>
          </a:ln>
        </p:spPr>
        <p:style>
          <a:lnRef idx="1">
            <a:schemeClr val="accent1"/>
          </a:lnRef>
          <a:fillRef idx="0">
            <a:schemeClr val="accent1"/>
          </a:fillRef>
          <a:effectRef idx="0">
            <a:schemeClr val="accent1"/>
          </a:effectRef>
          <a:fontRef idx="minor">
            <a:schemeClr val="tx1"/>
          </a:fontRef>
        </p:style>
      </p:cxnSp>
      <p:pic>
        <p:nvPicPr>
          <p:cNvPr id="18" name="Content Placeholder 4" descr="Square&#10;&#10;Description automatically generated">
            <a:extLst>
              <a:ext uri="{FF2B5EF4-FFF2-40B4-BE49-F238E27FC236}">
                <a16:creationId xmlns:a16="http://schemas.microsoft.com/office/drawing/2014/main" id="{D67451C5-1439-FBDA-9E31-93A0DC8BDAB5}"/>
              </a:ext>
            </a:extLst>
          </p:cNvPr>
          <p:cNvPicPr>
            <a:picLocks noChangeAspect="1"/>
          </p:cNvPicPr>
          <p:nvPr/>
        </p:nvPicPr>
        <p:blipFill>
          <a:blip r:embed="rId20"/>
          <a:stretch>
            <a:fillRect/>
          </a:stretch>
        </p:blipFill>
        <p:spPr>
          <a:xfrm>
            <a:off x="-2061065" y="2226348"/>
            <a:ext cx="1607985" cy="763793"/>
          </a:xfrm>
          <a:prstGeom prst="rect">
            <a:avLst/>
          </a:prstGeom>
        </p:spPr>
      </p:pic>
    </p:spTree>
    <p:extLst>
      <p:ext uri="{BB962C8B-B14F-4D97-AF65-F5344CB8AC3E}">
        <p14:creationId xmlns:p14="http://schemas.microsoft.com/office/powerpoint/2010/main" val="33314651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pic>
        <p:nvPicPr>
          <p:cNvPr id="10" name="Picture 9" descr="Mobile device with apps">
            <a:extLst>
              <a:ext uri="{FF2B5EF4-FFF2-40B4-BE49-F238E27FC236}">
                <a16:creationId xmlns:a16="http://schemas.microsoft.com/office/drawing/2014/main" id="{32277855-60D5-F184-0853-985B60C9D336}"/>
              </a:ext>
            </a:extLst>
          </p:cNvPr>
          <p:cNvPicPr>
            <a:picLocks noChangeAspect="1"/>
          </p:cNvPicPr>
          <p:nvPr/>
        </p:nvPicPr>
        <p:blipFill>
          <a:blip r:embed="rId2">
            <a:alphaModFix amt="24000"/>
          </a:blip>
          <a:stretch>
            <a:fillRect/>
          </a:stretch>
        </p:blipFill>
        <p:spPr>
          <a:xfrm>
            <a:off x="0" y="-1"/>
            <a:ext cx="12192000" cy="6858000"/>
          </a:xfrm>
          <a:prstGeom prst="rect">
            <a:avLst/>
          </a:prstGeom>
        </p:spPr>
      </p:pic>
      <p:sp>
        <p:nvSpPr>
          <p:cNvPr id="11" name="Rectangle 10">
            <a:extLst>
              <a:ext uri="{FF2B5EF4-FFF2-40B4-BE49-F238E27FC236}">
                <a16:creationId xmlns:a16="http://schemas.microsoft.com/office/drawing/2014/main" id="{D95CFADC-76BE-2713-355A-C84676E9A8CD}"/>
              </a:ext>
            </a:extLst>
          </p:cNvPr>
          <p:cNvSpPr/>
          <p:nvPr/>
        </p:nvSpPr>
        <p:spPr>
          <a:xfrm>
            <a:off x="0" y="0"/>
            <a:ext cx="12192000" cy="6858000"/>
          </a:xfrm>
          <a:prstGeom prst="rect">
            <a:avLst/>
          </a:prstGeom>
          <a:solidFill>
            <a:srgbClr val="0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9DA8FE6-37BB-AB4B-8B07-F32C1D175D63}"/>
              </a:ext>
            </a:extLst>
          </p:cNvPr>
          <p:cNvSpPr>
            <a:spLocks noGrp="1"/>
          </p:cNvSpPr>
          <p:nvPr>
            <p:ph type="ctrTitle"/>
          </p:nvPr>
        </p:nvSpPr>
        <p:spPr>
          <a:xfrm>
            <a:off x="1524000" y="2959767"/>
            <a:ext cx="9144000" cy="938465"/>
          </a:xfrm>
        </p:spPr>
        <p:txBody>
          <a:bodyPr anchor="ctr">
            <a:normAutofit/>
          </a:bodyPr>
          <a:lstStyle/>
          <a:p>
            <a:r>
              <a:rPr lang="en-US" sz="3200" dirty="0">
                <a:solidFill>
                  <a:schemeClr val="bg1"/>
                </a:solidFill>
                <a:latin typeface="Goldman Sans" panose="020B0603020203020204" pitchFamily="34" charset="0"/>
                <a:cs typeface="Goldman Sans" panose="020B0603020203020204" pitchFamily="34" charset="0"/>
              </a:rPr>
              <a:t>DEMO</a:t>
            </a:r>
          </a:p>
        </p:txBody>
      </p:sp>
      <p:pic>
        <p:nvPicPr>
          <p:cNvPr id="6" name="Content Placeholder 4" descr="Square&#10;&#10;Description automatically generated">
            <a:extLst>
              <a:ext uri="{FF2B5EF4-FFF2-40B4-BE49-F238E27FC236}">
                <a16:creationId xmlns:a16="http://schemas.microsoft.com/office/drawing/2014/main" id="{77DF555B-6FD3-5006-0578-2D66F0922F1D}"/>
              </a:ext>
            </a:extLst>
          </p:cNvPr>
          <p:cNvPicPr>
            <a:picLocks noChangeAspect="1"/>
          </p:cNvPicPr>
          <p:nvPr/>
        </p:nvPicPr>
        <p:blipFill>
          <a:blip r:embed="rId3"/>
          <a:stretch>
            <a:fillRect/>
          </a:stretch>
        </p:blipFill>
        <p:spPr>
          <a:xfrm>
            <a:off x="-2061065" y="2226348"/>
            <a:ext cx="1607985" cy="763793"/>
          </a:xfrm>
          <a:prstGeom prst="rect">
            <a:avLst/>
          </a:prstGeom>
        </p:spPr>
      </p:pic>
    </p:spTree>
    <p:extLst>
      <p:ext uri="{BB962C8B-B14F-4D97-AF65-F5344CB8AC3E}">
        <p14:creationId xmlns:p14="http://schemas.microsoft.com/office/powerpoint/2010/main" val="13750505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E31BF-06BE-8881-A618-5CD62A220F39}"/>
              </a:ext>
            </a:extLst>
          </p:cNvPr>
          <p:cNvSpPr>
            <a:spLocks noGrp="1"/>
          </p:cNvSpPr>
          <p:nvPr>
            <p:ph type="sldNum" sz="quarter" idx="12"/>
          </p:nvPr>
        </p:nvSpPr>
        <p:spPr/>
        <p:txBody>
          <a:bodyPr/>
          <a:lstStyle/>
          <a:p>
            <a:fld id="{B244D9F1-4128-074F-A2B4-5F56798B1E32}" type="slidenum">
              <a:rPr lang="en-US" smtClean="0"/>
              <a:pPr/>
              <a:t>6</a:t>
            </a:fld>
            <a:endParaRPr lang="en-US"/>
          </a:p>
        </p:txBody>
      </p:sp>
      <p:sp>
        <p:nvSpPr>
          <p:cNvPr id="3" name="Title 2">
            <a:extLst>
              <a:ext uri="{FF2B5EF4-FFF2-40B4-BE49-F238E27FC236}">
                <a16:creationId xmlns:a16="http://schemas.microsoft.com/office/drawing/2014/main" id="{DDE333E5-D2B4-9F89-FB5C-794550BCEBA4}"/>
              </a:ext>
            </a:extLst>
          </p:cNvPr>
          <p:cNvSpPr>
            <a:spLocks noGrp="1"/>
          </p:cNvSpPr>
          <p:nvPr>
            <p:ph type="title"/>
          </p:nvPr>
        </p:nvSpPr>
        <p:spPr/>
        <p:txBody>
          <a:bodyPr/>
          <a:lstStyle/>
          <a:p>
            <a:r>
              <a:rPr lang="en-US" dirty="0"/>
              <a:t>Future Improvements</a:t>
            </a:r>
          </a:p>
        </p:txBody>
      </p:sp>
      <p:pic>
        <p:nvPicPr>
          <p:cNvPr id="6" name="Content Placeholder 4" descr="Square&#10;&#10;Description automatically generated">
            <a:extLst>
              <a:ext uri="{FF2B5EF4-FFF2-40B4-BE49-F238E27FC236}">
                <a16:creationId xmlns:a16="http://schemas.microsoft.com/office/drawing/2014/main" id="{9A8F929F-27D5-5842-ACDB-78ED5F2BBF2A}"/>
              </a:ext>
            </a:extLst>
          </p:cNvPr>
          <p:cNvPicPr>
            <a:picLocks noChangeAspect="1"/>
          </p:cNvPicPr>
          <p:nvPr/>
        </p:nvPicPr>
        <p:blipFill>
          <a:blip r:embed="rId2"/>
          <a:stretch>
            <a:fillRect/>
          </a:stretch>
        </p:blipFill>
        <p:spPr>
          <a:xfrm>
            <a:off x="-2061065" y="2226348"/>
            <a:ext cx="1607985" cy="763793"/>
          </a:xfrm>
          <a:prstGeom prst="rect">
            <a:avLst/>
          </a:prstGeom>
        </p:spPr>
      </p:pic>
      <p:grpSp>
        <p:nvGrpSpPr>
          <p:cNvPr id="10" name="Group 9">
            <a:extLst>
              <a:ext uri="{FF2B5EF4-FFF2-40B4-BE49-F238E27FC236}">
                <a16:creationId xmlns:a16="http://schemas.microsoft.com/office/drawing/2014/main" id="{DA0EDEEC-D505-E040-83E1-CA84F857F2DF}"/>
              </a:ext>
            </a:extLst>
          </p:cNvPr>
          <p:cNvGrpSpPr/>
          <p:nvPr/>
        </p:nvGrpSpPr>
        <p:grpSpPr>
          <a:xfrm>
            <a:off x="763116" y="1754841"/>
            <a:ext cx="5051544" cy="579652"/>
            <a:chOff x="678426" y="1476215"/>
            <a:chExt cx="4493342" cy="579652"/>
          </a:xfrm>
        </p:grpSpPr>
        <p:sp>
          <p:nvSpPr>
            <p:cNvPr id="4" name="TextBox 3">
              <a:extLst>
                <a:ext uri="{FF2B5EF4-FFF2-40B4-BE49-F238E27FC236}">
                  <a16:creationId xmlns:a16="http://schemas.microsoft.com/office/drawing/2014/main" id="{BEF98965-AA93-BBDE-DC70-E3D585ADCE88}"/>
                </a:ext>
              </a:extLst>
            </p:cNvPr>
            <p:cNvSpPr txBox="1"/>
            <p:nvPr/>
          </p:nvSpPr>
          <p:spPr>
            <a:xfrm>
              <a:off x="1792159" y="1476215"/>
              <a:ext cx="2265877" cy="461665"/>
            </a:xfrm>
            <a:prstGeom prst="rect">
              <a:avLst/>
            </a:prstGeom>
            <a:noFill/>
          </p:spPr>
          <p:txBody>
            <a:bodyPr wrap="none" rtlCol="0">
              <a:spAutoFit/>
            </a:bodyPr>
            <a:lstStyle/>
            <a:p>
              <a:pPr algn="ctr"/>
              <a:r>
                <a:rPr lang="en-US" sz="2400">
                  <a:solidFill>
                    <a:srgbClr val="3E6078"/>
                  </a:solidFill>
                  <a:latin typeface="Goldman Sans Medium" panose="020B0603020203020204" pitchFamily="34" charset="0"/>
                  <a:cs typeface="Goldman Sans Medium" panose="020B0603020203020204" pitchFamily="34" charset="0"/>
                </a:rPr>
                <a:t>Third-Party Apps</a:t>
              </a:r>
            </a:p>
          </p:txBody>
        </p:sp>
        <p:cxnSp>
          <p:nvCxnSpPr>
            <p:cNvPr id="9" name="Straight Connector 8">
              <a:extLst>
                <a:ext uri="{FF2B5EF4-FFF2-40B4-BE49-F238E27FC236}">
                  <a16:creationId xmlns:a16="http://schemas.microsoft.com/office/drawing/2014/main" id="{92D82826-BF17-D34B-97D8-F58A3F00DAB9}"/>
                </a:ext>
              </a:extLst>
            </p:cNvPr>
            <p:cNvCxnSpPr>
              <a:cxnSpLocks/>
            </p:cNvCxnSpPr>
            <p:nvPr/>
          </p:nvCxnSpPr>
          <p:spPr>
            <a:xfrm>
              <a:off x="678426" y="2055867"/>
              <a:ext cx="4493342" cy="0"/>
            </a:xfrm>
            <a:prstGeom prst="line">
              <a:avLst/>
            </a:prstGeom>
            <a:ln w="28575">
              <a:solidFill>
                <a:srgbClr val="3E6078"/>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0E8F9D1-ED12-984A-9B55-FCC49F598A93}"/>
              </a:ext>
            </a:extLst>
          </p:cNvPr>
          <p:cNvGrpSpPr/>
          <p:nvPr/>
        </p:nvGrpSpPr>
        <p:grpSpPr>
          <a:xfrm>
            <a:off x="6377337" y="1754841"/>
            <a:ext cx="5051545" cy="579652"/>
            <a:chOff x="672819" y="1476215"/>
            <a:chExt cx="4504567" cy="579652"/>
          </a:xfrm>
        </p:grpSpPr>
        <p:sp>
          <p:nvSpPr>
            <p:cNvPr id="12" name="TextBox 11">
              <a:extLst>
                <a:ext uri="{FF2B5EF4-FFF2-40B4-BE49-F238E27FC236}">
                  <a16:creationId xmlns:a16="http://schemas.microsoft.com/office/drawing/2014/main" id="{24B64ADC-49F4-1241-A590-FA5A873D8BD1}"/>
                </a:ext>
              </a:extLst>
            </p:cNvPr>
            <p:cNvSpPr txBox="1"/>
            <p:nvPr/>
          </p:nvSpPr>
          <p:spPr>
            <a:xfrm>
              <a:off x="672819" y="1476215"/>
              <a:ext cx="4504567" cy="461665"/>
            </a:xfrm>
            <a:prstGeom prst="rect">
              <a:avLst/>
            </a:prstGeom>
            <a:noFill/>
          </p:spPr>
          <p:txBody>
            <a:bodyPr wrap="none" rtlCol="0">
              <a:spAutoFit/>
            </a:bodyPr>
            <a:lstStyle/>
            <a:p>
              <a:pPr algn="ctr"/>
              <a:r>
                <a:rPr lang="en-US" sz="2400">
                  <a:solidFill>
                    <a:srgbClr val="3E6078"/>
                  </a:solidFill>
                  <a:latin typeface="Goldman Sans Medium" panose="020B0603020203020204" pitchFamily="34" charset="0"/>
                  <a:cs typeface="Goldman Sans Medium" panose="020B0603020203020204" pitchFamily="34" charset="0"/>
                </a:rPr>
                <a:t>Extending More Targeted Apps</a:t>
              </a:r>
            </a:p>
          </p:txBody>
        </p:sp>
        <p:cxnSp>
          <p:nvCxnSpPr>
            <p:cNvPr id="13" name="Straight Connector 12">
              <a:extLst>
                <a:ext uri="{FF2B5EF4-FFF2-40B4-BE49-F238E27FC236}">
                  <a16:creationId xmlns:a16="http://schemas.microsoft.com/office/drawing/2014/main" id="{283DD79C-C50B-3B42-8C62-9C1FF7633DBD}"/>
                </a:ext>
              </a:extLst>
            </p:cNvPr>
            <p:cNvCxnSpPr>
              <a:cxnSpLocks/>
            </p:cNvCxnSpPr>
            <p:nvPr/>
          </p:nvCxnSpPr>
          <p:spPr>
            <a:xfrm>
              <a:off x="678426" y="2055867"/>
              <a:ext cx="4493342" cy="0"/>
            </a:xfrm>
            <a:prstGeom prst="line">
              <a:avLst/>
            </a:prstGeom>
            <a:ln w="28575">
              <a:solidFill>
                <a:srgbClr val="3E6078"/>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FED287DC-875B-9940-B479-74E1AA6F2872}"/>
              </a:ext>
            </a:extLst>
          </p:cNvPr>
          <p:cNvSpPr txBox="1"/>
          <p:nvPr/>
        </p:nvSpPr>
        <p:spPr>
          <a:xfrm>
            <a:off x="1565581" y="2898216"/>
            <a:ext cx="3446615" cy="923330"/>
          </a:xfrm>
          <a:prstGeom prst="rect">
            <a:avLst/>
          </a:prstGeom>
          <a:noFill/>
        </p:spPr>
        <p:txBody>
          <a:bodyPr wrap="square" rtlCol="0">
            <a:spAutoFit/>
          </a:bodyPr>
          <a:lstStyle/>
          <a:p>
            <a:r>
              <a:rPr lang="en-US" dirty="0">
                <a:solidFill>
                  <a:srgbClr val="2F2F2F"/>
                </a:solidFill>
                <a:latin typeface="Goldman Sans" panose="020B0603020203020204" pitchFamily="34" charset="0"/>
                <a:cs typeface="Goldman Sans" panose="020B0603020203020204" pitchFamily="34" charset="0"/>
              </a:rPr>
              <a:t>Verified Third-Party Apps to increase traffic and encourage ecosystem adoption</a:t>
            </a:r>
          </a:p>
        </p:txBody>
      </p:sp>
      <p:sp>
        <p:nvSpPr>
          <p:cNvPr id="16" name="TextBox 15">
            <a:extLst>
              <a:ext uri="{FF2B5EF4-FFF2-40B4-BE49-F238E27FC236}">
                <a16:creationId xmlns:a16="http://schemas.microsoft.com/office/drawing/2014/main" id="{E48E07EA-FE6A-1648-8677-28391810F00F}"/>
              </a:ext>
            </a:extLst>
          </p:cNvPr>
          <p:cNvSpPr txBox="1"/>
          <p:nvPr/>
        </p:nvSpPr>
        <p:spPr>
          <a:xfrm>
            <a:off x="1565581" y="4432049"/>
            <a:ext cx="3446615" cy="923330"/>
          </a:xfrm>
          <a:prstGeom prst="rect">
            <a:avLst/>
          </a:prstGeom>
          <a:noFill/>
        </p:spPr>
        <p:txBody>
          <a:bodyPr wrap="square" rtlCol="0">
            <a:spAutoFit/>
          </a:bodyPr>
          <a:lstStyle/>
          <a:p>
            <a:r>
              <a:rPr lang="en-US" dirty="0">
                <a:solidFill>
                  <a:srgbClr val="2F2F2F"/>
                </a:solidFill>
                <a:latin typeface="Goldman Sans" panose="020B0603020203020204" pitchFamily="34" charset="0"/>
                <a:cs typeface="Goldman Sans" panose="020B0603020203020204" pitchFamily="34" charset="0"/>
              </a:rPr>
              <a:t>Further enhance GS’s share of the Southeast Asian Fintech Industry</a:t>
            </a:r>
          </a:p>
        </p:txBody>
      </p:sp>
      <p:sp>
        <p:nvSpPr>
          <p:cNvPr id="17" name="TextBox 16">
            <a:extLst>
              <a:ext uri="{FF2B5EF4-FFF2-40B4-BE49-F238E27FC236}">
                <a16:creationId xmlns:a16="http://schemas.microsoft.com/office/drawing/2014/main" id="{C2487D41-7EC5-5D45-A5DB-89A92CB08441}"/>
              </a:ext>
            </a:extLst>
          </p:cNvPr>
          <p:cNvSpPr txBox="1"/>
          <p:nvPr/>
        </p:nvSpPr>
        <p:spPr>
          <a:xfrm>
            <a:off x="7179804" y="2898216"/>
            <a:ext cx="3446615" cy="646331"/>
          </a:xfrm>
          <a:prstGeom prst="rect">
            <a:avLst/>
          </a:prstGeom>
          <a:noFill/>
        </p:spPr>
        <p:txBody>
          <a:bodyPr wrap="square" rtlCol="0">
            <a:spAutoFit/>
          </a:bodyPr>
          <a:lstStyle/>
          <a:p>
            <a:r>
              <a:rPr lang="en-US" dirty="0">
                <a:solidFill>
                  <a:srgbClr val="2F2F2F"/>
                </a:solidFill>
                <a:latin typeface="Goldman Sans" panose="020B0603020203020204" pitchFamily="34" charset="0"/>
                <a:cs typeface="Goldman Sans" panose="020B0603020203020204" pitchFamily="34" charset="0"/>
              </a:rPr>
              <a:t>Extend Marcus’ Digital Banking Accounts-as-a-Service</a:t>
            </a:r>
          </a:p>
        </p:txBody>
      </p:sp>
      <p:sp>
        <p:nvSpPr>
          <p:cNvPr id="18" name="TextBox 17">
            <a:extLst>
              <a:ext uri="{FF2B5EF4-FFF2-40B4-BE49-F238E27FC236}">
                <a16:creationId xmlns:a16="http://schemas.microsoft.com/office/drawing/2014/main" id="{EA3D1358-1B00-BF4E-A582-FE91B90F7B9C}"/>
              </a:ext>
            </a:extLst>
          </p:cNvPr>
          <p:cNvSpPr txBox="1"/>
          <p:nvPr/>
        </p:nvSpPr>
        <p:spPr>
          <a:xfrm>
            <a:off x="7179804" y="4432049"/>
            <a:ext cx="3446615" cy="923330"/>
          </a:xfrm>
          <a:prstGeom prst="rect">
            <a:avLst/>
          </a:prstGeom>
          <a:noFill/>
        </p:spPr>
        <p:txBody>
          <a:bodyPr wrap="square" rtlCol="0">
            <a:spAutoFit/>
          </a:bodyPr>
          <a:lstStyle/>
          <a:p>
            <a:r>
              <a:rPr lang="en-US" dirty="0">
                <a:solidFill>
                  <a:srgbClr val="2F2F2F"/>
                </a:solidFill>
                <a:latin typeface="Goldman Sans" panose="020B0603020203020204" pitchFamily="34" charset="0"/>
                <a:cs typeface="Goldman Sans" panose="020B0603020203020204" pitchFamily="34" charset="0"/>
              </a:rPr>
              <a:t>Extendable and customizable Quantitative Finance APIs to herd risky trading strategies</a:t>
            </a:r>
          </a:p>
        </p:txBody>
      </p:sp>
    </p:spTree>
    <p:extLst>
      <p:ext uri="{BB962C8B-B14F-4D97-AF65-F5344CB8AC3E}">
        <p14:creationId xmlns:p14="http://schemas.microsoft.com/office/powerpoint/2010/main" val="12373270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A8FE6-37BB-AB4B-8B07-F32C1D175D63}"/>
              </a:ext>
            </a:extLst>
          </p:cNvPr>
          <p:cNvSpPr>
            <a:spLocks noGrp="1"/>
          </p:cNvSpPr>
          <p:nvPr>
            <p:ph type="ctrTitle"/>
          </p:nvPr>
        </p:nvSpPr>
        <p:spPr>
          <a:xfrm>
            <a:off x="2903620" y="2700230"/>
            <a:ext cx="6384760" cy="1457540"/>
          </a:xfrm>
        </p:spPr>
        <p:txBody>
          <a:bodyPr anchor="ctr">
            <a:normAutofit/>
          </a:bodyPr>
          <a:lstStyle/>
          <a:p>
            <a:r>
              <a:rPr lang="en-US" sz="3200" dirty="0">
                <a:solidFill>
                  <a:schemeClr val="bg1"/>
                </a:solidFill>
                <a:latin typeface="Goldman Sans" panose="020B0603020203020204" pitchFamily="34" charset="0"/>
                <a:cs typeface="Goldman Sans" panose="020B0603020203020204" pitchFamily="34" charset="0"/>
              </a:rPr>
              <a:t>Let’s spearhead the safest financial marketplace</a:t>
            </a:r>
          </a:p>
        </p:txBody>
      </p:sp>
      <p:pic>
        <p:nvPicPr>
          <p:cNvPr id="6" name="Content Placeholder 4" descr="Square&#10;&#10;Description automatically generated">
            <a:extLst>
              <a:ext uri="{FF2B5EF4-FFF2-40B4-BE49-F238E27FC236}">
                <a16:creationId xmlns:a16="http://schemas.microsoft.com/office/drawing/2014/main" id="{77DF555B-6FD3-5006-0578-2D66F0922F1D}"/>
              </a:ext>
            </a:extLst>
          </p:cNvPr>
          <p:cNvPicPr>
            <a:picLocks noChangeAspect="1"/>
          </p:cNvPicPr>
          <p:nvPr/>
        </p:nvPicPr>
        <p:blipFill>
          <a:blip r:embed="rId2"/>
          <a:stretch>
            <a:fillRect/>
          </a:stretch>
        </p:blipFill>
        <p:spPr>
          <a:xfrm>
            <a:off x="-2061065" y="2226348"/>
            <a:ext cx="1607985" cy="763793"/>
          </a:xfrm>
          <a:prstGeom prst="rect">
            <a:avLst/>
          </a:prstGeom>
        </p:spPr>
      </p:pic>
    </p:spTree>
    <p:extLst>
      <p:ext uri="{BB962C8B-B14F-4D97-AF65-F5344CB8AC3E}">
        <p14:creationId xmlns:p14="http://schemas.microsoft.com/office/powerpoint/2010/main" val="3444469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DE82FA-B12A-123A-47AB-1E1C352D2A0D}"/>
              </a:ext>
            </a:extLst>
          </p:cNvPr>
          <p:cNvSpPr>
            <a:spLocks noGrp="1"/>
          </p:cNvSpPr>
          <p:nvPr>
            <p:ph type="sldNum" sz="quarter" idx="12"/>
          </p:nvPr>
        </p:nvSpPr>
        <p:spPr/>
        <p:txBody>
          <a:bodyPr/>
          <a:lstStyle/>
          <a:p>
            <a:fld id="{B244D9F1-4128-074F-A2B4-5F56798B1E32}" type="slidenum">
              <a:rPr lang="en-US" smtClean="0"/>
              <a:pPr/>
              <a:t>8</a:t>
            </a:fld>
            <a:endParaRPr lang="en-US"/>
          </a:p>
        </p:txBody>
      </p:sp>
      <p:sp>
        <p:nvSpPr>
          <p:cNvPr id="3" name="Title 2">
            <a:extLst>
              <a:ext uri="{FF2B5EF4-FFF2-40B4-BE49-F238E27FC236}">
                <a16:creationId xmlns:a16="http://schemas.microsoft.com/office/drawing/2014/main" id="{29F20D07-F197-FFE1-C9C0-6A41C366FD62}"/>
              </a:ext>
            </a:extLst>
          </p:cNvPr>
          <p:cNvSpPr>
            <a:spLocks noGrp="1"/>
          </p:cNvSpPr>
          <p:nvPr>
            <p:ph type="title"/>
          </p:nvPr>
        </p:nvSpPr>
        <p:spPr/>
        <p:txBody>
          <a:bodyPr/>
          <a:lstStyle/>
          <a:p>
            <a:r>
              <a:rPr lang="en-US"/>
              <a:t>References</a:t>
            </a:r>
          </a:p>
        </p:txBody>
      </p:sp>
      <p:sp>
        <p:nvSpPr>
          <p:cNvPr id="5" name="TextBox 4">
            <a:extLst>
              <a:ext uri="{FF2B5EF4-FFF2-40B4-BE49-F238E27FC236}">
                <a16:creationId xmlns:a16="http://schemas.microsoft.com/office/drawing/2014/main" id="{324B7950-A81F-887A-6B85-7E792678C9E4}"/>
              </a:ext>
            </a:extLst>
          </p:cNvPr>
          <p:cNvSpPr txBox="1"/>
          <p:nvPr/>
        </p:nvSpPr>
        <p:spPr>
          <a:xfrm>
            <a:off x="382137" y="1305341"/>
            <a:ext cx="11356426" cy="4247317"/>
          </a:xfrm>
          <a:prstGeom prst="rect">
            <a:avLst/>
          </a:prstGeom>
          <a:noFill/>
        </p:spPr>
        <p:txBody>
          <a:bodyPr wrap="square" rtlCol="0">
            <a:spAutoFit/>
          </a:bodyPr>
          <a:lstStyle/>
          <a:p>
            <a:r>
              <a:rPr lang="en-US" dirty="0">
                <a:latin typeface="Goldman Sans Light" panose="020B0503020203020204" pitchFamily="34" charset="0"/>
                <a:cs typeface="Goldman Sans Light" panose="020B0503020203020204" pitchFamily="34" charset="0"/>
              </a:rPr>
              <a:t>Duncan, K. (2021, June 28). The secret to advanced fintech in Southeast Asia's poorest countries. Southeast Asia Globe. Retrieved August 26, 2022, from https://</a:t>
            </a:r>
            <a:r>
              <a:rPr lang="en-US" dirty="0" err="1">
                <a:latin typeface="Goldman Sans Light" panose="020B0503020203020204" pitchFamily="34" charset="0"/>
                <a:cs typeface="Goldman Sans Light" panose="020B0503020203020204" pitchFamily="34" charset="0"/>
              </a:rPr>
              <a:t>southeastasiaglobe.com</a:t>
            </a:r>
            <a:r>
              <a:rPr lang="en-US" dirty="0">
                <a:latin typeface="Goldman Sans Light" panose="020B0503020203020204" pitchFamily="34" charset="0"/>
                <a:cs typeface="Goldman Sans Light" panose="020B0503020203020204" pitchFamily="34" charset="0"/>
              </a:rPr>
              <a:t>/fintech-southeast-</a:t>
            </a:r>
            <a:r>
              <a:rPr lang="en-US" dirty="0" err="1">
                <a:latin typeface="Goldman Sans Light" panose="020B0503020203020204" pitchFamily="34" charset="0"/>
                <a:cs typeface="Goldman Sans Light" panose="020B0503020203020204" pitchFamily="34" charset="0"/>
              </a:rPr>
              <a:t>asia</a:t>
            </a:r>
            <a:r>
              <a:rPr lang="en-US" dirty="0">
                <a:latin typeface="Goldman Sans Light" panose="020B0503020203020204" pitchFamily="34" charset="0"/>
                <a:cs typeface="Goldman Sans Light" panose="020B0503020203020204" pitchFamily="34" charset="0"/>
              </a:rPr>
              <a:t>/</a:t>
            </a:r>
          </a:p>
          <a:p>
            <a:endParaRPr lang="en-US" dirty="0">
              <a:latin typeface="Goldman Sans Light" panose="020B0503020203020204" pitchFamily="34" charset="0"/>
              <a:cs typeface="Goldman Sans Light" panose="020B0503020203020204" pitchFamily="34" charset="0"/>
            </a:endParaRPr>
          </a:p>
          <a:p>
            <a:r>
              <a:rPr lang="en-US" dirty="0" err="1">
                <a:latin typeface="Goldman Sans Light" panose="020B0503020203020204" pitchFamily="34" charset="0"/>
                <a:cs typeface="Goldman Sans Light" panose="020B0503020203020204" pitchFamily="34" charset="0"/>
              </a:rPr>
              <a:t>Fintech.coffee</a:t>
            </a:r>
            <a:r>
              <a:rPr lang="en-US" dirty="0">
                <a:latin typeface="Goldman Sans Light" panose="020B0503020203020204" pitchFamily="34" charset="0"/>
                <a:cs typeface="Goldman Sans Light" panose="020B0503020203020204" pitchFamily="34" charset="0"/>
              </a:rPr>
              <a:t>. (n.d.). 101 Indonesia based fintech companies: The most innovative companies. Fintech News for Your Coffee Break. Retrieved August 26, 2022, from https://</a:t>
            </a:r>
            <a:r>
              <a:rPr lang="en-US" dirty="0" err="1">
                <a:latin typeface="Goldman Sans Light" panose="020B0503020203020204" pitchFamily="34" charset="0"/>
                <a:cs typeface="Goldman Sans Light" panose="020B0503020203020204" pitchFamily="34" charset="0"/>
              </a:rPr>
              <a:t>www.fintech.coffee</a:t>
            </a:r>
            <a:r>
              <a:rPr lang="en-US" dirty="0">
                <a:latin typeface="Goldman Sans Light" panose="020B0503020203020204" pitchFamily="34" charset="0"/>
                <a:cs typeface="Goldman Sans Light" panose="020B0503020203020204" pitchFamily="34" charset="0"/>
              </a:rPr>
              <a:t>/research/101-indonesia</a:t>
            </a:r>
          </a:p>
          <a:p>
            <a:endParaRPr lang="en-US" dirty="0">
              <a:latin typeface="Goldman Sans Light" panose="020B0503020203020204" pitchFamily="34" charset="0"/>
              <a:cs typeface="Goldman Sans Light" panose="020B0503020203020204" pitchFamily="34" charset="0"/>
            </a:endParaRPr>
          </a:p>
          <a:p>
            <a:r>
              <a:rPr lang="en-US" dirty="0">
                <a:latin typeface="Goldman Sans Light" panose="020B0503020203020204" pitchFamily="34" charset="0"/>
                <a:cs typeface="Goldman Sans Light" panose="020B0503020203020204" pitchFamily="34" charset="0"/>
              </a:rPr>
              <a:t>Privacy International. (2021, September 9). Perspectives on the harms of unregulated fintech. Privacy International. Retrieved August 26, 2022, from https://</a:t>
            </a:r>
            <a:r>
              <a:rPr lang="en-US" dirty="0" err="1">
                <a:latin typeface="Goldman Sans Light" panose="020B0503020203020204" pitchFamily="34" charset="0"/>
                <a:cs typeface="Goldman Sans Light" panose="020B0503020203020204" pitchFamily="34" charset="0"/>
              </a:rPr>
              <a:t>privacyinternational.org</a:t>
            </a:r>
            <a:r>
              <a:rPr lang="en-US" dirty="0">
                <a:latin typeface="Goldman Sans Light" panose="020B0503020203020204" pitchFamily="34" charset="0"/>
                <a:cs typeface="Goldman Sans Light" panose="020B0503020203020204" pitchFamily="34" charset="0"/>
              </a:rPr>
              <a:t>/long-read/4619/perspectives-harms-unregulated-fintech</a:t>
            </a:r>
          </a:p>
          <a:p>
            <a:endParaRPr lang="en-US" dirty="0">
              <a:latin typeface="Goldman Sans Light" panose="020B0503020203020204" pitchFamily="34" charset="0"/>
              <a:cs typeface="Goldman Sans Light" panose="020B0503020203020204" pitchFamily="34" charset="0"/>
            </a:endParaRPr>
          </a:p>
          <a:p>
            <a:r>
              <a:rPr lang="en-US" dirty="0">
                <a:latin typeface="Goldman Sans Light" panose="020B0503020203020204" pitchFamily="34" charset="0"/>
                <a:cs typeface="Goldman Sans Light" panose="020B0503020203020204" pitchFamily="34" charset="0"/>
              </a:rPr>
              <a:t>Salesforce AppExchange: Leading Enterprise Cloud Marketplace. Salesforce AppExchange | Leading Enterprise Cloud Marketplace. (n.d.). Retrieved August 26, 2022, from https://</a:t>
            </a:r>
            <a:r>
              <a:rPr lang="en-US" dirty="0" err="1">
                <a:latin typeface="Goldman Sans Light" panose="020B0503020203020204" pitchFamily="34" charset="0"/>
                <a:cs typeface="Goldman Sans Light" panose="020B0503020203020204" pitchFamily="34" charset="0"/>
              </a:rPr>
              <a:t>appexchange.salesforce.com</a:t>
            </a:r>
            <a:r>
              <a:rPr lang="en-US" dirty="0">
                <a:latin typeface="Goldman Sans Light" panose="020B0503020203020204" pitchFamily="34" charset="0"/>
                <a:cs typeface="Goldman Sans Light" panose="020B0503020203020204" pitchFamily="34" charset="0"/>
              </a:rPr>
              <a:t>/</a:t>
            </a:r>
          </a:p>
          <a:p>
            <a:endParaRPr lang="en-US" dirty="0">
              <a:latin typeface="Goldman Sans Light" panose="020B0503020203020204" pitchFamily="34" charset="0"/>
              <a:cs typeface="Goldman Sans Light" panose="020B0503020203020204" pitchFamily="34" charset="0"/>
            </a:endParaRPr>
          </a:p>
          <a:p>
            <a:r>
              <a:rPr lang="en-US" dirty="0">
                <a:latin typeface="Goldman Sans Light" panose="020B0503020203020204" pitchFamily="34" charset="0"/>
                <a:cs typeface="Goldman Sans Light" panose="020B0503020203020204" pitchFamily="34" charset="0"/>
              </a:rPr>
              <a:t>Thomson Reuters. (n.d.). Understanding the risks of Fintech. Thomson Reuters. Retrieved August 26, 2022, from https://</a:t>
            </a:r>
            <a:r>
              <a:rPr lang="en-US" dirty="0" err="1">
                <a:latin typeface="Goldman Sans Light" panose="020B0503020203020204" pitchFamily="34" charset="0"/>
                <a:cs typeface="Goldman Sans Light" panose="020B0503020203020204" pitchFamily="34" charset="0"/>
              </a:rPr>
              <a:t>legal.thomsonreuters.com</a:t>
            </a:r>
            <a:r>
              <a:rPr lang="en-US" dirty="0">
                <a:latin typeface="Goldman Sans Light" panose="020B0503020203020204" pitchFamily="34" charset="0"/>
                <a:cs typeface="Goldman Sans Light" panose="020B0503020203020204" pitchFamily="34" charset="0"/>
              </a:rPr>
              <a:t>/</a:t>
            </a:r>
            <a:r>
              <a:rPr lang="en-US" dirty="0" err="1">
                <a:latin typeface="Goldman Sans Light" panose="020B0503020203020204" pitchFamily="34" charset="0"/>
                <a:cs typeface="Goldman Sans Light" panose="020B0503020203020204" pitchFamily="34" charset="0"/>
              </a:rPr>
              <a:t>en</a:t>
            </a:r>
            <a:r>
              <a:rPr lang="en-US" dirty="0">
                <a:latin typeface="Goldman Sans Light" panose="020B0503020203020204" pitchFamily="34" charset="0"/>
                <a:cs typeface="Goldman Sans Light" panose="020B0503020203020204" pitchFamily="34" charset="0"/>
              </a:rPr>
              <a:t>/insights/articles/understanding-the-risks-of-fintech </a:t>
            </a:r>
            <a:endParaRPr lang="en-US" dirty="0">
              <a:solidFill>
                <a:srgbClr val="2F2F2F"/>
              </a:solidFill>
              <a:latin typeface="Goldman Sans Light" panose="020B0503020203020204" pitchFamily="34" charset="0"/>
              <a:cs typeface="Goldman Sans Light" panose="020B0503020203020204" pitchFamily="34" charset="0"/>
            </a:endParaRPr>
          </a:p>
        </p:txBody>
      </p:sp>
      <p:pic>
        <p:nvPicPr>
          <p:cNvPr id="6" name="Content Placeholder 4" descr="Square&#10;&#10;Description automatically generated">
            <a:extLst>
              <a:ext uri="{FF2B5EF4-FFF2-40B4-BE49-F238E27FC236}">
                <a16:creationId xmlns:a16="http://schemas.microsoft.com/office/drawing/2014/main" id="{90913D23-697C-9380-E3F4-4E38A562E482}"/>
              </a:ext>
            </a:extLst>
          </p:cNvPr>
          <p:cNvPicPr>
            <a:picLocks noChangeAspect="1"/>
          </p:cNvPicPr>
          <p:nvPr/>
        </p:nvPicPr>
        <p:blipFill>
          <a:blip r:embed="rId2"/>
          <a:stretch>
            <a:fillRect/>
          </a:stretch>
        </p:blipFill>
        <p:spPr>
          <a:xfrm>
            <a:off x="-2061065" y="2226348"/>
            <a:ext cx="1607985" cy="763793"/>
          </a:xfrm>
          <a:prstGeom prst="rect">
            <a:avLst/>
          </a:prstGeom>
        </p:spPr>
      </p:pic>
    </p:spTree>
    <p:extLst>
      <p:ext uri="{BB962C8B-B14F-4D97-AF65-F5344CB8AC3E}">
        <p14:creationId xmlns:p14="http://schemas.microsoft.com/office/powerpoint/2010/main" val="8497860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521</Words>
  <Application>Microsoft Macintosh PowerPoint</Application>
  <PresentationFormat>Widescreen</PresentationFormat>
  <Paragraphs>67</Paragraphs>
  <Slides>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Goldman Sans</vt:lpstr>
      <vt:lpstr>Goldman Sans Light</vt:lpstr>
      <vt:lpstr>Goldman Sans Medium</vt:lpstr>
      <vt:lpstr>Office Theme</vt:lpstr>
      <vt:lpstr>PowerPoint Presentation</vt:lpstr>
      <vt:lpstr>Significant Risk in Unregulated Industry</vt:lpstr>
      <vt:lpstr>Introducing the GS Service Exchange</vt:lpstr>
      <vt:lpstr>Architecting for Speed and Reliability</vt:lpstr>
      <vt:lpstr>DEMO</vt:lpstr>
      <vt:lpstr>Future Improvements</vt:lpstr>
      <vt:lpstr>Let’s spearhead the safest financial marketplace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NG Xin Hui</dc:creator>
  <cp:lastModifiedBy>Jonathan TAN Wui Heong</cp:lastModifiedBy>
  <cp:revision>2</cp:revision>
  <dcterms:created xsi:type="dcterms:W3CDTF">2022-08-28T04:44:59Z</dcterms:created>
  <dcterms:modified xsi:type="dcterms:W3CDTF">2022-08-28T09:46:39Z</dcterms:modified>
</cp:coreProperties>
</file>